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8" r:id="rId1"/>
  </p:sldMasterIdLst>
  <p:sldIdLst>
    <p:sldId id="256" r:id="rId2"/>
    <p:sldId id="261" r:id="rId3"/>
    <p:sldId id="301" r:id="rId4"/>
    <p:sldId id="262" r:id="rId5"/>
    <p:sldId id="353" r:id="rId6"/>
    <p:sldId id="352" r:id="rId7"/>
    <p:sldId id="320" r:id="rId8"/>
    <p:sldId id="303" r:id="rId9"/>
    <p:sldId id="306" r:id="rId10"/>
    <p:sldId id="305" r:id="rId11"/>
    <p:sldId id="307" r:id="rId12"/>
    <p:sldId id="308" r:id="rId13"/>
    <p:sldId id="309" r:id="rId14"/>
    <p:sldId id="310" r:id="rId15"/>
    <p:sldId id="312" r:id="rId16"/>
    <p:sldId id="313" r:id="rId17"/>
    <p:sldId id="314" r:id="rId18"/>
    <p:sldId id="316" r:id="rId19"/>
    <p:sldId id="315" r:id="rId20"/>
    <p:sldId id="311" r:id="rId21"/>
    <p:sldId id="317" r:id="rId22"/>
    <p:sldId id="318" r:id="rId23"/>
    <p:sldId id="321" r:id="rId24"/>
    <p:sldId id="322" r:id="rId25"/>
    <p:sldId id="325" r:id="rId26"/>
    <p:sldId id="326" r:id="rId27"/>
    <p:sldId id="327" r:id="rId28"/>
    <p:sldId id="324" r:id="rId29"/>
    <p:sldId id="319" r:id="rId30"/>
    <p:sldId id="329" r:id="rId31"/>
    <p:sldId id="330" r:id="rId32"/>
    <p:sldId id="331" r:id="rId33"/>
    <p:sldId id="332" r:id="rId34"/>
    <p:sldId id="333" r:id="rId35"/>
    <p:sldId id="347" r:id="rId36"/>
    <p:sldId id="346" r:id="rId37"/>
    <p:sldId id="349" r:id="rId38"/>
    <p:sldId id="334" r:id="rId39"/>
    <p:sldId id="338" r:id="rId40"/>
    <p:sldId id="341" r:id="rId41"/>
    <p:sldId id="339" r:id="rId42"/>
    <p:sldId id="342" r:id="rId43"/>
    <p:sldId id="344" r:id="rId44"/>
    <p:sldId id="351" r:id="rId45"/>
    <p:sldId id="354" r:id="rId46"/>
    <p:sldId id="343" r:id="rId47"/>
    <p:sldId id="345" r:id="rId48"/>
    <p:sldId id="350" r:id="rId49"/>
    <p:sldId id="335" r:id="rId50"/>
    <p:sldId id="356" r:id="rId51"/>
    <p:sldId id="357" r:id="rId52"/>
    <p:sldId id="358" r:id="rId53"/>
    <p:sldId id="359" r:id="rId54"/>
    <p:sldId id="355" r:id="rId55"/>
    <p:sldId id="336" r:id="rId56"/>
    <p:sldId id="378" r:id="rId57"/>
    <p:sldId id="379" r:id="rId58"/>
    <p:sldId id="380" r:id="rId59"/>
    <p:sldId id="381" r:id="rId60"/>
    <p:sldId id="382" r:id="rId61"/>
    <p:sldId id="383" r:id="rId62"/>
    <p:sldId id="384" r:id="rId63"/>
    <p:sldId id="385" r:id="rId64"/>
    <p:sldId id="386" r:id="rId65"/>
    <p:sldId id="387" r:id="rId66"/>
    <p:sldId id="388" r:id="rId67"/>
    <p:sldId id="389" r:id="rId68"/>
    <p:sldId id="391" r:id="rId69"/>
    <p:sldId id="390" r:id="rId70"/>
    <p:sldId id="337" r:id="rId71"/>
    <p:sldId id="360" r:id="rId72"/>
    <p:sldId id="364" r:id="rId73"/>
    <p:sldId id="363" r:id="rId74"/>
    <p:sldId id="362" r:id="rId75"/>
    <p:sldId id="365" r:id="rId76"/>
    <p:sldId id="361" r:id="rId77"/>
    <p:sldId id="366" r:id="rId78"/>
    <p:sldId id="367" r:id="rId79"/>
    <p:sldId id="369" r:id="rId80"/>
    <p:sldId id="370" r:id="rId81"/>
    <p:sldId id="371" r:id="rId82"/>
    <p:sldId id="372" r:id="rId83"/>
    <p:sldId id="373" r:id="rId84"/>
    <p:sldId id="374" r:id="rId85"/>
    <p:sldId id="375" r:id="rId86"/>
    <p:sldId id="368" r:id="rId87"/>
    <p:sldId id="376" r:id="rId88"/>
    <p:sldId id="377" r:id="rId89"/>
    <p:sldId id="284"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1E2E"/>
    <a:srgbClr val="EFF1F5"/>
    <a:srgbClr val="FFFFFF"/>
    <a:srgbClr val="FAB38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60" autoAdjust="0"/>
    <p:restoredTop sz="94660"/>
  </p:normalViewPr>
  <p:slideViewPr>
    <p:cSldViewPr snapToGrid="0">
      <p:cViewPr varScale="1">
        <p:scale>
          <a:sx n="173" d="100"/>
          <a:sy n="173" d="100"/>
        </p:scale>
        <p:origin x="144" y="18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7/5/2024</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7877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7/5/2024</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79469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7/5/2024</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84826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7/5/2024</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176489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7/5/2024</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58183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7/5/2024</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10032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7/5/2024</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37332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7/5/2024</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00549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7/5/2024</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74450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7/5/2024</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13946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7/5/2024</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07419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7/5/2024</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2278370797"/>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1" r:id="rId6"/>
    <p:sldLayoutId id="2147483827" r:id="rId7"/>
    <p:sldLayoutId id="2147483828" r:id="rId8"/>
    <p:sldLayoutId id="2147483829" r:id="rId9"/>
    <p:sldLayoutId id="2147483830" r:id="rId10"/>
    <p:sldLayoutId id="2147483832" r:id="rId11"/>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0" name="Rectangle 13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ainting of a snake in the woods&#10;&#10;Description automatically generated">
            <a:extLst>
              <a:ext uri="{FF2B5EF4-FFF2-40B4-BE49-F238E27FC236}">
                <a16:creationId xmlns:a16="http://schemas.microsoft.com/office/drawing/2014/main" id="{854ED2B4-AB93-1DEC-ACB9-40BD891A0FE8}"/>
              </a:ext>
            </a:extLst>
          </p:cNvPr>
          <p:cNvPicPr>
            <a:picLocks noChangeAspect="1"/>
          </p:cNvPicPr>
          <p:nvPr/>
        </p:nvPicPr>
        <p:blipFill rotWithShape="1">
          <a:blip r:embed="rId2">
            <a:extLst>
              <a:ext uri="{28A0092B-C50C-407E-A947-70E740481C1C}">
                <a14:useLocalDpi xmlns:a14="http://schemas.microsoft.com/office/drawing/2010/main" val="0"/>
              </a:ext>
            </a:extLst>
          </a:blip>
          <a:srcRect t="20886" r="-1" b="-1"/>
          <a:stretch/>
        </p:blipFill>
        <p:spPr>
          <a:xfrm>
            <a:off x="3523488" y="10"/>
            <a:ext cx="8668512" cy="6857990"/>
          </a:xfrm>
          <a:prstGeom prst="rect">
            <a:avLst/>
          </a:prstGeom>
        </p:spPr>
      </p:pic>
      <p:sp>
        <p:nvSpPr>
          <p:cNvPr id="142" name="Rectangle 141">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F2B72CD-EB3B-D3FE-F58D-32D368B818F4}"/>
              </a:ext>
            </a:extLst>
          </p:cNvPr>
          <p:cNvSpPr>
            <a:spLocks noGrp="1"/>
          </p:cNvSpPr>
          <p:nvPr>
            <p:ph type="ctrTitle"/>
          </p:nvPr>
        </p:nvSpPr>
        <p:spPr>
          <a:xfrm>
            <a:off x="477981" y="1122363"/>
            <a:ext cx="4023360" cy="3204134"/>
          </a:xfrm>
        </p:spPr>
        <p:txBody>
          <a:bodyPr anchor="b">
            <a:normAutofit/>
          </a:bodyPr>
          <a:lstStyle/>
          <a:p>
            <a:r>
              <a:rPr lang="en-IN" sz="4400" dirty="0">
                <a:solidFill>
                  <a:schemeClr val="bg1"/>
                </a:solidFill>
              </a:rPr>
              <a:t>Write bug free python code with functional programming</a:t>
            </a:r>
          </a:p>
        </p:txBody>
      </p:sp>
      <p:sp>
        <p:nvSpPr>
          <p:cNvPr id="3" name="Subtitle 2">
            <a:extLst>
              <a:ext uri="{FF2B5EF4-FFF2-40B4-BE49-F238E27FC236}">
                <a16:creationId xmlns:a16="http://schemas.microsoft.com/office/drawing/2014/main" id="{18501F93-E3C2-56B0-E6B4-02EEE9D85E9F}"/>
              </a:ext>
            </a:extLst>
          </p:cNvPr>
          <p:cNvSpPr>
            <a:spLocks noGrp="1"/>
          </p:cNvSpPr>
          <p:nvPr>
            <p:ph type="subTitle" idx="1"/>
          </p:nvPr>
        </p:nvSpPr>
        <p:spPr>
          <a:xfrm>
            <a:off x="477980" y="4872922"/>
            <a:ext cx="4023359" cy="1208141"/>
          </a:xfrm>
        </p:spPr>
        <p:txBody>
          <a:bodyPr>
            <a:normAutofit/>
          </a:bodyPr>
          <a:lstStyle/>
          <a:p>
            <a:r>
              <a:rPr lang="en-IN" sz="2000">
                <a:solidFill>
                  <a:schemeClr val="bg1"/>
                </a:solidFill>
              </a:rPr>
              <a:t>Siddharta Govindaraj</a:t>
            </a:r>
          </a:p>
        </p:txBody>
      </p:sp>
      <p:sp>
        <p:nvSpPr>
          <p:cNvPr id="144" name="Rectangle 14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591970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a:t>What is a function in maths?</a:t>
            </a:r>
          </a:p>
        </p:txBody>
      </p:sp>
      <p:sp>
        <p:nvSpPr>
          <p:cNvPr id="4" name="TextBox 3">
            <a:extLst>
              <a:ext uri="{FF2B5EF4-FFF2-40B4-BE49-F238E27FC236}">
                <a16:creationId xmlns:a16="http://schemas.microsoft.com/office/drawing/2014/main" id="{4F9A00BA-B1E2-1259-EC0A-5E98DC7F55D8}"/>
              </a:ext>
            </a:extLst>
          </p:cNvPr>
          <p:cNvSpPr txBox="1"/>
          <p:nvPr/>
        </p:nvSpPr>
        <p:spPr>
          <a:xfrm>
            <a:off x="4276697" y="3534846"/>
            <a:ext cx="1415594" cy="369332"/>
          </a:xfrm>
          <a:prstGeom prst="rect">
            <a:avLst/>
          </a:prstGeom>
          <a:noFill/>
        </p:spPr>
        <p:txBody>
          <a:bodyPr wrap="square">
            <a:spAutoFit/>
          </a:bodyPr>
          <a:lstStyle/>
          <a:p>
            <a:r>
              <a:rPr lang="en-IN" dirty="0">
                <a:latin typeface="Congenial" panose="02000503040000020004" pitchFamily="2" charset="0"/>
              </a:rPr>
              <a:t>y = 2 * x + 1</a:t>
            </a:r>
          </a:p>
        </p:txBody>
      </p:sp>
      <p:sp>
        <p:nvSpPr>
          <p:cNvPr id="3" name="Rectangle: Rounded Corners 2">
            <a:extLst>
              <a:ext uri="{FF2B5EF4-FFF2-40B4-BE49-F238E27FC236}">
                <a16:creationId xmlns:a16="http://schemas.microsoft.com/office/drawing/2014/main" id="{FB2711F5-7AA2-DD00-FB8D-4B5EBB9D56BF}"/>
              </a:ext>
            </a:extLst>
          </p:cNvPr>
          <p:cNvSpPr/>
          <p:nvPr/>
        </p:nvSpPr>
        <p:spPr>
          <a:xfrm>
            <a:off x="4276697" y="2788722"/>
            <a:ext cx="2819400" cy="3693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functions have an input</a:t>
            </a:r>
          </a:p>
        </p:txBody>
      </p:sp>
      <p:cxnSp>
        <p:nvCxnSpPr>
          <p:cNvPr id="6" name="Straight Arrow Connector 5">
            <a:extLst>
              <a:ext uri="{FF2B5EF4-FFF2-40B4-BE49-F238E27FC236}">
                <a16:creationId xmlns:a16="http://schemas.microsoft.com/office/drawing/2014/main" id="{43D23D5A-F619-F25D-2331-EE3E3BAAFB35}"/>
              </a:ext>
            </a:extLst>
          </p:cNvPr>
          <p:cNvCxnSpPr>
            <a:cxnSpLocks/>
          </p:cNvCxnSpPr>
          <p:nvPr/>
        </p:nvCxnSpPr>
        <p:spPr>
          <a:xfrm>
            <a:off x="5077392" y="3155950"/>
            <a:ext cx="0" cy="4508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Rectangle: Rounded Corners 6">
            <a:extLst>
              <a:ext uri="{FF2B5EF4-FFF2-40B4-BE49-F238E27FC236}">
                <a16:creationId xmlns:a16="http://schemas.microsoft.com/office/drawing/2014/main" id="{623B80D7-A7DC-83CC-8C4A-6291A00E026B}"/>
              </a:ext>
            </a:extLst>
          </p:cNvPr>
          <p:cNvSpPr/>
          <p:nvPr/>
        </p:nvSpPr>
        <p:spPr>
          <a:xfrm>
            <a:off x="3419447" y="4280970"/>
            <a:ext cx="2819400" cy="6085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that is mapped to an output</a:t>
            </a:r>
          </a:p>
        </p:txBody>
      </p:sp>
      <p:cxnSp>
        <p:nvCxnSpPr>
          <p:cNvPr id="8" name="Straight Arrow Connector 7">
            <a:extLst>
              <a:ext uri="{FF2B5EF4-FFF2-40B4-BE49-F238E27FC236}">
                <a16:creationId xmlns:a16="http://schemas.microsoft.com/office/drawing/2014/main" id="{E6DC2DC8-7A6F-C7A6-9D2C-4DB869289725}"/>
              </a:ext>
            </a:extLst>
          </p:cNvPr>
          <p:cNvCxnSpPr>
            <a:cxnSpLocks/>
          </p:cNvCxnSpPr>
          <p:nvPr/>
        </p:nvCxnSpPr>
        <p:spPr>
          <a:xfrm flipV="1">
            <a:off x="4436042" y="3904178"/>
            <a:ext cx="0" cy="3767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965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a:t>What is a function in maths?</a:t>
            </a:r>
          </a:p>
        </p:txBody>
      </p:sp>
      <p:sp>
        <p:nvSpPr>
          <p:cNvPr id="4" name="TextBox 3">
            <a:extLst>
              <a:ext uri="{FF2B5EF4-FFF2-40B4-BE49-F238E27FC236}">
                <a16:creationId xmlns:a16="http://schemas.microsoft.com/office/drawing/2014/main" id="{4F9A00BA-B1E2-1259-EC0A-5E98DC7F55D8}"/>
              </a:ext>
            </a:extLst>
          </p:cNvPr>
          <p:cNvSpPr txBox="1"/>
          <p:nvPr/>
        </p:nvSpPr>
        <p:spPr>
          <a:xfrm>
            <a:off x="2272284" y="2691839"/>
            <a:ext cx="4031626" cy="369332"/>
          </a:xfrm>
          <a:prstGeom prst="rect">
            <a:avLst/>
          </a:prstGeom>
          <a:noFill/>
        </p:spPr>
        <p:txBody>
          <a:bodyPr wrap="square">
            <a:spAutoFit/>
          </a:bodyPr>
          <a:lstStyle/>
          <a:p>
            <a:r>
              <a:rPr lang="en-IN" dirty="0">
                <a:latin typeface="Congenial" panose="02000503040000020004" pitchFamily="2" charset="0"/>
              </a:rPr>
              <a:t>y = 2 * x + 1     z = a</a:t>
            </a:r>
            <a:r>
              <a:rPr lang="en-IN" baseline="30000" dirty="0">
                <a:latin typeface="Congenial" panose="02000503040000020004" pitchFamily="2" charset="0"/>
              </a:rPr>
              <a:t>2</a:t>
            </a:r>
          </a:p>
        </p:txBody>
      </p:sp>
      <p:sp>
        <p:nvSpPr>
          <p:cNvPr id="5" name="TextBox 4">
            <a:extLst>
              <a:ext uri="{FF2B5EF4-FFF2-40B4-BE49-F238E27FC236}">
                <a16:creationId xmlns:a16="http://schemas.microsoft.com/office/drawing/2014/main" id="{8D5C08B0-9A25-22F4-1F48-6070E49E0923}"/>
              </a:ext>
            </a:extLst>
          </p:cNvPr>
          <p:cNvSpPr txBox="1"/>
          <p:nvPr/>
        </p:nvSpPr>
        <p:spPr>
          <a:xfrm>
            <a:off x="2272284" y="3221124"/>
            <a:ext cx="4031626" cy="369332"/>
          </a:xfrm>
          <a:prstGeom prst="rect">
            <a:avLst/>
          </a:prstGeom>
          <a:noFill/>
        </p:spPr>
        <p:txBody>
          <a:bodyPr wrap="square">
            <a:spAutoFit/>
          </a:bodyPr>
          <a:lstStyle/>
          <a:p>
            <a:r>
              <a:rPr lang="en-IN" dirty="0">
                <a:latin typeface="Congenial" panose="02000503040000020004" pitchFamily="2" charset="0"/>
              </a:rPr>
              <a:t>h = z </a:t>
            </a:r>
            <a:r>
              <a:rPr lang="en-IN" dirty="0"/>
              <a:t>∘</a:t>
            </a:r>
            <a:r>
              <a:rPr lang="en-IN" dirty="0">
                <a:latin typeface="Congenial" panose="02000503040000020004" pitchFamily="2" charset="0"/>
              </a:rPr>
              <a:t> y</a:t>
            </a:r>
          </a:p>
        </p:txBody>
      </p:sp>
      <p:pic>
        <p:nvPicPr>
          <p:cNvPr id="9" name="Picture 8" descr="A green snake with a black background&#10;&#10;Description automatically generated with low confidence">
            <a:extLst>
              <a:ext uri="{FF2B5EF4-FFF2-40B4-BE49-F238E27FC236}">
                <a16:creationId xmlns:a16="http://schemas.microsoft.com/office/drawing/2014/main" id="{4819C43D-0C55-88A7-45C9-36BCF298A3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5850" y="4883150"/>
            <a:ext cx="1524000" cy="1524000"/>
          </a:xfrm>
          <a:prstGeom prst="rect">
            <a:avLst/>
          </a:prstGeom>
        </p:spPr>
      </p:pic>
      <p:sp>
        <p:nvSpPr>
          <p:cNvPr id="10" name="Rectangle: Rounded Corners 9">
            <a:extLst>
              <a:ext uri="{FF2B5EF4-FFF2-40B4-BE49-F238E27FC236}">
                <a16:creationId xmlns:a16="http://schemas.microsoft.com/office/drawing/2014/main" id="{5B2CD875-44EE-5EE1-693C-9194002E6F2C}"/>
              </a:ext>
            </a:extLst>
          </p:cNvPr>
          <p:cNvSpPr/>
          <p:nvPr/>
        </p:nvSpPr>
        <p:spPr>
          <a:xfrm>
            <a:off x="8039100" y="3587750"/>
            <a:ext cx="2863850" cy="1047750"/>
          </a:xfrm>
          <a:prstGeom prst="roundRect">
            <a:avLst/>
          </a:prstGeom>
          <a:solidFill>
            <a:srgbClr val="FAB3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ongenial" panose="02000503040000020004" pitchFamily="2" charset="0"/>
              </a:rPr>
              <a:t>Functions can be composed to create new functions!!</a:t>
            </a:r>
          </a:p>
        </p:txBody>
      </p:sp>
      <p:sp>
        <p:nvSpPr>
          <p:cNvPr id="11" name="Isosceles Triangle 10">
            <a:extLst>
              <a:ext uri="{FF2B5EF4-FFF2-40B4-BE49-F238E27FC236}">
                <a16:creationId xmlns:a16="http://schemas.microsoft.com/office/drawing/2014/main" id="{632A24FD-FADE-6807-1D19-D26DE70BC7B3}"/>
              </a:ext>
            </a:extLst>
          </p:cNvPr>
          <p:cNvSpPr/>
          <p:nvPr/>
        </p:nvSpPr>
        <p:spPr>
          <a:xfrm rot="10800000">
            <a:off x="10032999" y="4368800"/>
            <a:ext cx="346075" cy="514350"/>
          </a:xfrm>
          <a:prstGeom prst="triangle">
            <a:avLst>
              <a:gd name="adj" fmla="val 12284"/>
            </a:avLst>
          </a:prstGeom>
          <a:solidFill>
            <a:srgbClr val="FAB3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B688E0A8-E0DD-DC64-841E-77394DC5D0C5}"/>
              </a:ext>
            </a:extLst>
          </p:cNvPr>
          <p:cNvSpPr txBox="1"/>
          <p:nvPr/>
        </p:nvSpPr>
        <p:spPr>
          <a:xfrm>
            <a:off x="2272284" y="3652644"/>
            <a:ext cx="4031626" cy="369332"/>
          </a:xfrm>
          <a:prstGeom prst="rect">
            <a:avLst/>
          </a:prstGeom>
          <a:noFill/>
        </p:spPr>
        <p:txBody>
          <a:bodyPr wrap="square">
            <a:spAutoFit/>
          </a:bodyPr>
          <a:lstStyle/>
          <a:p>
            <a:r>
              <a:rPr lang="en-IN" dirty="0">
                <a:latin typeface="Congenial" panose="02000503040000020004" pitchFamily="2" charset="0"/>
              </a:rPr>
              <a:t>   = z(y(x))</a:t>
            </a:r>
          </a:p>
        </p:txBody>
      </p:sp>
      <p:sp>
        <p:nvSpPr>
          <p:cNvPr id="13" name="TextBox 12">
            <a:extLst>
              <a:ext uri="{FF2B5EF4-FFF2-40B4-BE49-F238E27FC236}">
                <a16:creationId xmlns:a16="http://schemas.microsoft.com/office/drawing/2014/main" id="{3FB216BC-0501-0BCE-2C64-62FCD0BE8E70}"/>
              </a:ext>
            </a:extLst>
          </p:cNvPr>
          <p:cNvSpPr txBox="1"/>
          <p:nvPr/>
        </p:nvSpPr>
        <p:spPr>
          <a:xfrm>
            <a:off x="2272284" y="4084164"/>
            <a:ext cx="4031626" cy="369332"/>
          </a:xfrm>
          <a:prstGeom prst="rect">
            <a:avLst/>
          </a:prstGeom>
          <a:noFill/>
        </p:spPr>
        <p:txBody>
          <a:bodyPr wrap="square">
            <a:spAutoFit/>
          </a:bodyPr>
          <a:lstStyle/>
          <a:p>
            <a:r>
              <a:rPr lang="en-IN" dirty="0">
                <a:latin typeface="Congenial" panose="02000503040000020004" pitchFamily="2" charset="0"/>
              </a:rPr>
              <a:t>   = (2 * x + 1)</a:t>
            </a:r>
            <a:r>
              <a:rPr lang="en-IN" baseline="30000" dirty="0">
                <a:latin typeface="Congenial" panose="02000503040000020004" pitchFamily="2" charset="0"/>
              </a:rPr>
              <a:t>2</a:t>
            </a:r>
            <a:r>
              <a:rPr lang="en-IN" dirty="0">
                <a:latin typeface="Congenial" panose="02000503040000020004" pitchFamily="2" charset="0"/>
              </a:rPr>
              <a:t> </a:t>
            </a:r>
          </a:p>
        </p:txBody>
      </p:sp>
      <p:sp>
        <p:nvSpPr>
          <p:cNvPr id="14" name="TextBox 13">
            <a:extLst>
              <a:ext uri="{FF2B5EF4-FFF2-40B4-BE49-F238E27FC236}">
                <a16:creationId xmlns:a16="http://schemas.microsoft.com/office/drawing/2014/main" id="{BB5B1FA6-F023-0D6C-5887-525F30FFFE31}"/>
              </a:ext>
            </a:extLst>
          </p:cNvPr>
          <p:cNvSpPr txBox="1"/>
          <p:nvPr/>
        </p:nvSpPr>
        <p:spPr>
          <a:xfrm>
            <a:off x="2272284" y="4516636"/>
            <a:ext cx="4031626" cy="369332"/>
          </a:xfrm>
          <a:prstGeom prst="rect">
            <a:avLst/>
          </a:prstGeom>
          <a:noFill/>
        </p:spPr>
        <p:txBody>
          <a:bodyPr wrap="square">
            <a:spAutoFit/>
          </a:bodyPr>
          <a:lstStyle/>
          <a:p>
            <a:r>
              <a:rPr lang="en-IN" dirty="0">
                <a:latin typeface="Congenial" panose="02000503040000020004" pitchFamily="2" charset="0"/>
              </a:rPr>
              <a:t>   = (4 * x</a:t>
            </a:r>
            <a:r>
              <a:rPr lang="en-IN" baseline="30000" dirty="0">
                <a:latin typeface="Congenial" panose="02000503040000020004" pitchFamily="2" charset="0"/>
              </a:rPr>
              <a:t>2</a:t>
            </a:r>
            <a:r>
              <a:rPr lang="en-IN" dirty="0">
                <a:latin typeface="Congenial" panose="02000503040000020004" pitchFamily="2" charset="0"/>
              </a:rPr>
              <a:t> + 4 * x + 1) </a:t>
            </a:r>
          </a:p>
        </p:txBody>
      </p:sp>
    </p:spTree>
    <p:extLst>
      <p:ext uri="{BB962C8B-B14F-4D97-AF65-F5344CB8AC3E}">
        <p14:creationId xmlns:p14="http://schemas.microsoft.com/office/powerpoint/2010/main" val="2074542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animBg="1"/>
      <p:bldP spid="11" grpId="0" animBg="1"/>
      <p:bldP spid="12" grpId="0"/>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a:t>Functions are abstractions</a:t>
            </a:r>
          </a:p>
        </p:txBody>
      </p:sp>
      <p:sp>
        <p:nvSpPr>
          <p:cNvPr id="4" name="TextBox 3">
            <a:extLst>
              <a:ext uri="{FF2B5EF4-FFF2-40B4-BE49-F238E27FC236}">
                <a16:creationId xmlns:a16="http://schemas.microsoft.com/office/drawing/2014/main" id="{4F9A00BA-B1E2-1259-EC0A-5E98DC7F55D8}"/>
              </a:ext>
            </a:extLst>
          </p:cNvPr>
          <p:cNvSpPr txBox="1"/>
          <p:nvPr/>
        </p:nvSpPr>
        <p:spPr>
          <a:xfrm>
            <a:off x="2569011" y="2342045"/>
            <a:ext cx="4031626" cy="369332"/>
          </a:xfrm>
          <a:prstGeom prst="rect">
            <a:avLst/>
          </a:prstGeom>
          <a:noFill/>
        </p:spPr>
        <p:txBody>
          <a:bodyPr wrap="square">
            <a:spAutoFit/>
          </a:bodyPr>
          <a:lstStyle/>
          <a:p>
            <a:r>
              <a:rPr lang="en-IN" dirty="0">
                <a:latin typeface="Congenial" panose="02000503040000020004" pitchFamily="2" charset="0"/>
              </a:rPr>
              <a:t>y = 2 * x + 1</a:t>
            </a:r>
            <a:endParaRPr lang="en-IN" baseline="30000" dirty="0">
              <a:latin typeface="Congenial" panose="02000503040000020004" pitchFamily="2" charset="0"/>
            </a:endParaRPr>
          </a:p>
        </p:txBody>
      </p:sp>
      <p:sp>
        <p:nvSpPr>
          <p:cNvPr id="3" name="Rectangle: Rounded Corners 2">
            <a:extLst>
              <a:ext uri="{FF2B5EF4-FFF2-40B4-BE49-F238E27FC236}">
                <a16:creationId xmlns:a16="http://schemas.microsoft.com/office/drawing/2014/main" id="{8365346F-BF9B-7938-33F3-3FCF8E310F89}"/>
              </a:ext>
            </a:extLst>
          </p:cNvPr>
          <p:cNvSpPr/>
          <p:nvPr/>
        </p:nvSpPr>
        <p:spPr>
          <a:xfrm>
            <a:off x="2569011" y="3064148"/>
            <a:ext cx="2819400" cy="3693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x can be any integer</a:t>
            </a:r>
          </a:p>
        </p:txBody>
      </p:sp>
      <p:cxnSp>
        <p:nvCxnSpPr>
          <p:cNvPr id="6" name="Straight Arrow Connector 5">
            <a:extLst>
              <a:ext uri="{FF2B5EF4-FFF2-40B4-BE49-F238E27FC236}">
                <a16:creationId xmlns:a16="http://schemas.microsoft.com/office/drawing/2014/main" id="{76CB731F-FD6C-AF3B-368A-5AEB3920E511}"/>
              </a:ext>
            </a:extLst>
          </p:cNvPr>
          <p:cNvCxnSpPr>
            <a:cxnSpLocks/>
          </p:cNvCxnSpPr>
          <p:nvPr/>
        </p:nvCxnSpPr>
        <p:spPr>
          <a:xfrm flipV="1">
            <a:off x="3375762" y="2640254"/>
            <a:ext cx="0" cy="4238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Rectangle: Rounded Corners 14">
            <a:extLst>
              <a:ext uri="{FF2B5EF4-FFF2-40B4-BE49-F238E27FC236}">
                <a16:creationId xmlns:a16="http://schemas.microsoft.com/office/drawing/2014/main" id="{F0589D75-752D-19BD-9D37-295FDBBA0CA7}"/>
              </a:ext>
            </a:extLst>
          </p:cNvPr>
          <p:cNvSpPr/>
          <p:nvPr/>
        </p:nvSpPr>
        <p:spPr>
          <a:xfrm>
            <a:off x="2569011" y="3601585"/>
            <a:ext cx="2819400" cy="3693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…or a fraction</a:t>
            </a:r>
          </a:p>
        </p:txBody>
      </p:sp>
      <p:sp>
        <p:nvSpPr>
          <p:cNvPr id="16" name="Rectangle: Rounded Corners 15">
            <a:extLst>
              <a:ext uri="{FF2B5EF4-FFF2-40B4-BE49-F238E27FC236}">
                <a16:creationId xmlns:a16="http://schemas.microsoft.com/office/drawing/2014/main" id="{D9D83956-3225-0F88-C967-D5A097F6511B}"/>
              </a:ext>
            </a:extLst>
          </p:cNvPr>
          <p:cNvSpPr/>
          <p:nvPr/>
        </p:nvSpPr>
        <p:spPr>
          <a:xfrm>
            <a:off x="2569011" y="4139022"/>
            <a:ext cx="2819400" cy="3693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…or a real number</a:t>
            </a:r>
          </a:p>
        </p:txBody>
      </p:sp>
      <p:sp>
        <p:nvSpPr>
          <p:cNvPr id="17" name="Rectangle: Rounded Corners 16">
            <a:extLst>
              <a:ext uri="{FF2B5EF4-FFF2-40B4-BE49-F238E27FC236}">
                <a16:creationId xmlns:a16="http://schemas.microsoft.com/office/drawing/2014/main" id="{6D867630-F105-0F66-976B-AFA71E0A2767}"/>
              </a:ext>
            </a:extLst>
          </p:cNvPr>
          <p:cNvSpPr/>
          <p:nvPr/>
        </p:nvSpPr>
        <p:spPr>
          <a:xfrm>
            <a:off x="2569011" y="4670908"/>
            <a:ext cx="2819400" cy="3693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…or imaginary number</a:t>
            </a:r>
          </a:p>
        </p:txBody>
      </p:sp>
      <p:sp>
        <p:nvSpPr>
          <p:cNvPr id="18" name="Rectangle: Rounded Corners 17">
            <a:extLst>
              <a:ext uri="{FF2B5EF4-FFF2-40B4-BE49-F238E27FC236}">
                <a16:creationId xmlns:a16="http://schemas.microsoft.com/office/drawing/2014/main" id="{AE46688D-8EF2-234A-A310-16C2B724F7D4}"/>
              </a:ext>
            </a:extLst>
          </p:cNvPr>
          <p:cNvSpPr/>
          <p:nvPr/>
        </p:nvSpPr>
        <p:spPr>
          <a:xfrm>
            <a:off x="2569011" y="5202794"/>
            <a:ext cx="2819400" cy="105872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…or anything that supports * and + operations with number</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6F725C3-13A4-9383-6FE6-FC90ADF38F16}"/>
                  </a:ext>
                </a:extLst>
              </p:cNvPr>
              <p:cNvSpPr txBox="1"/>
              <p:nvPr/>
            </p:nvSpPr>
            <p:spPr>
              <a:xfrm>
                <a:off x="7318467" y="3118248"/>
                <a:ext cx="2045175" cy="8124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IN" i="1" smtClean="0">
                              <a:solidFill>
                                <a:srgbClr val="836967"/>
                              </a:solidFill>
                              <a:latin typeface="Cambria Math" panose="02040503050406030204" pitchFamily="18" charset="0"/>
                            </a:rPr>
                          </m:ctrlPr>
                        </m:mPr>
                        <m:mr>
                          <m:e>
                            <m:r>
                              <a:rPr lang="en-IN" i="1">
                                <a:latin typeface="Cambria Math" panose="02040503050406030204" pitchFamily="18" charset="0"/>
                              </a:rPr>
                              <m:t>h</m:t>
                            </m:r>
                            <m:r>
                              <a:rPr lang="en-IN" i="0">
                                <a:latin typeface="Cambria Math" panose="02040503050406030204" pitchFamily="18" charset="0"/>
                              </a:rPr>
                              <m:t>=</m:t>
                            </m:r>
                            <m:r>
                              <a:rPr lang="en-IN" i="1">
                                <a:latin typeface="Cambria Math" panose="02040503050406030204" pitchFamily="18" charset="0"/>
                              </a:rPr>
                              <m:t>𝑓</m:t>
                            </m:r>
                            <m:r>
                              <a:rPr lang="en-IN" i="0">
                                <a:latin typeface="Cambria Math" panose="02040503050406030204" pitchFamily="18" charset="0"/>
                              </a:rPr>
                              <m:t>⋅</m:t>
                            </m:r>
                            <m:r>
                              <a:rPr lang="en-IN" i="1">
                                <a:latin typeface="Cambria Math" panose="02040503050406030204" pitchFamily="18" charset="0"/>
                              </a:rPr>
                              <m:t>𝑔</m:t>
                            </m:r>
                          </m:e>
                        </m:mr>
                        <m:mr>
                          <m:e>
                            <m:f>
                              <m:fPr>
                                <m:ctrlPr>
                                  <a:rPr lang="en-IN" i="1">
                                    <a:solidFill>
                                      <a:srgbClr val="836967"/>
                                    </a:solidFill>
                                    <a:latin typeface="Cambria Math" panose="02040503050406030204" pitchFamily="18" charset="0"/>
                                  </a:rPr>
                                </m:ctrlPr>
                              </m:fPr>
                              <m:num>
                                <m:r>
                                  <a:rPr lang="en-IN" i="0">
                                    <a:latin typeface="Cambria Math" panose="02040503050406030204" pitchFamily="18" charset="0"/>
                                  </a:rPr>
                                  <m:t>ⅆ</m:t>
                                </m:r>
                                <m:r>
                                  <a:rPr lang="en-IN" i="1">
                                    <a:latin typeface="Cambria Math" panose="02040503050406030204" pitchFamily="18" charset="0"/>
                                  </a:rPr>
                                  <m:t>h</m:t>
                                </m:r>
                              </m:num>
                              <m:den>
                                <m:r>
                                  <a:rPr lang="en-IN" i="0">
                                    <a:latin typeface="Cambria Math" panose="02040503050406030204" pitchFamily="18" charset="0"/>
                                  </a:rPr>
                                  <m:t>ⅆ</m:t>
                                </m:r>
                                <m:r>
                                  <a:rPr lang="en-IN" i="1">
                                    <a:latin typeface="Cambria Math" panose="02040503050406030204" pitchFamily="18" charset="0"/>
                                  </a:rPr>
                                  <m:t>𝑥</m:t>
                                </m:r>
                              </m:den>
                            </m:f>
                            <m:r>
                              <a:rPr lang="en-IN" i="0">
                                <a:latin typeface="Cambria Math" panose="02040503050406030204" pitchFamily="18" charset="0"/>
                              </a:rPr>
                              <m:t>=</m:t>
                            </m:r>
                            <m:f>
                              <m:fPr>
                                <m:ctrlPr>
                                  <a:rPr lang="en-IN" i="1">
                                    <a:solidFill>
                                      <a:srgbClr val="836967"/>
                                    </a:solidFill>
                                    <a:latin typeface="Cambria Math" panose="02040503050406030204" pitchFamily="18" charset="0"/>
                                  </a:rPr>
                                </m:ctrlPr>
                              </m:fPr>
                              <m:num>
                                <m:r>
                                  <a:rPr lang="en-IN" i="0">
                                    <a:latin typeface="Cambria Math" panose="02040503050406030204" pitchFamily="18" charset="0"/>
                                  </a:rPr>
                                  <m:t>ⅆ</m:t>
                                </m:r>
                                <m:r>
                                  <a:rPr lang="en-IN" i="1">
                                    <a:latin typeface="Cambria Math" panose="02040503050406030204" pitchFamily="18" charset="0"/>
                                  </a:rPr>
                                  <m:t>𝑓</m:t>
                                </m:r>
                              </m:num>
                              <m:den>
                                <m:r>
                                  <a:rPr lang="en-IN" i="0">
                                    <a:latin typeface="Cambria Math" panose="02040503050406030204" pitchFamily="18" charset="0"/>
                                  </a:rPr>
                                  <m:t>ⅆ</m:t>
                                </m:r>
                                <m:r>
                                  <a:rPr lang="en-IN" i="1">
                                    <a:latin typeface="Cambria Math" panose="02040503050406030204" pitchFamily="18" charset="0"/>
                                  </a:rPr>
                                  <m:t>𝑥</m:t>
                                </m:r>
                              </m:den>
                            </m:f>
                            <m:r>
                              <a:rPr lang="en-IN" i="0">
                                <a:latin typeface="Cambria Math" panose="02040503050406030204" pitchFamily="18" charset="0"/>
                              </a:rPr>
                              <m:t>⋅</m:t>
                            </m:r>
                            <m:r>
                              <a:rPr lang="en-IN" i="1">
                                <a:latin typeface="Cambria Math" panose="02040503050406030204" pitchFamily="18" charset="0"/>
                              </a:rPr>
                              <m:t>𝑔</m:t>
                            </m:r>
                            <m:r>
                              <a:rPr lang="en-IN" i="0">
                                <a:latin typeface="Cambria Math" panose="02040503050406030204" pitchFamily="18" charset="0"/>
                              </a:rPr>
                              <m:t>+</m:t>
                            </m:r>
                            <m:r>
                              <a:rPr lang="en-IN" i="1">
                                <a:latin typeface="Cambria Math" panose="02040503050406030204" pitchFamily="18" charset="0"/>
                              </a:rPr>
                              <m:t>𝑓</m:t>
                            </m:r>
                            <m:r>
                              <a:rPr lang="en-IN" i="0">
                                <a:latin typeface="Cambria Math" panose="02040503050406030204" pitchFamily="18" charset="0"/>
                              </a:rPr>
                              <m:t>⋅</m:t>
                            </m:r>
                            <m:f>
                              <m:fPr>
                                <m:ctrlPr>
                                  <a:rPr lang="en-IN" i="1">
                                    <a:solidFill>
                                      <a:srgbClr val="836967"/>
                                    </a:solidFill>
                                    <a:latin typeface="Cambria Math" panose="02040503050406030204" pitchFamily="18" charset="0"/>
                                  </a:rPr>
                                </m:ctrlPr>
                              </m:fPr>
                              <m:num>
                                <m:r>
                                  <a:rPr lang="en-IN" i="0">
                                    <a:latin typeface="Cambria Math" panose="02040503050406030204" pitchFamily="18" charset="0"/>
                                  </a:rPr>
                                  <m:t>ⅆ</m:t>
                                </m:r>
                                <m:r>
                                  <a:rPr lang="en-IN" i="1">
                                    <a:latin typeface="Cambria Math" panose="02040503050406030204" pitchFamily="18" charset="0"/>
                                  </a:rPr>
                                  <m:t>𝑔</m:t>
                                </m:r>
                              </m:num>
                              <m:den>
                                <m:r>
                                  <a:rPr lang="en-IN" i="0">
                                    <a:latin typeface="Cambria Math" panose="02040503050406030204" pitchFamily="18" charset="0"/>
                                  </a:rPr>
                                  <m:t>ⅆ</m:t>
                                </m:r>
                                <m:r>
                                  <a:rPr lang="en-IN" i="1">
                                    <a:latin typeface="Cambria Math" panose="02040503050406030204" pitchFamily="18" charset="0"/>
                                  </a:rPr>
                                  <m:t>𝑥</m:t>
                                </m:r>
                              </m:den>
                            </m:f>
                          </m:e>
                        </m:mr>
                      </m:m>
                    </m:oMath>
                  </m:oMathPara>
                </a14:m>
                <a:endParaRPr lang="en-IN" dirty="0"/>
              </a:p>
            </p:txBody>
          </p:sp>
        </mc:Choice>
        <mc:Fallback xmlns="">
          <p:sp>
            <p:nvSpPr>
              <p:cNvPr id="19" name="TextBox 18">
                <a:extLst>
                  <a:ext uri="{FF2B5EF4-FFF2-40B4-BE49-F238E27FC236}">
                    <a16:creationId xmlns:a16="http://schemas.microsoft.com/office/drawing/2014/main" id="{46F725C3-13A4-9383-6FE6-FC90ADF38F16}"/>
                  </a:ext>
                </a:extLst>
              </p:cNvPr>
              <p:cNvSpPr txBox="1">
                <a:spLocks noRot="1" noChangeAspect="1" noMove="1" noResize="1" noEditPoints="1" noAdjustHandles="1" noChangeArrowheads="1" noChangeShapeType="1" noTextEdit="1"/>
              </p:cNvSpPr>
              <p:nvPr/>
            </p:nvSpPr>
            <p:spPr>
              <a:xfrm>
                <a:off x="7318467" y="3118248"/>
                <a:ext cx="2045175" cy="812467"/>
              </a:xfrm>
              <a:prstGeom prst="rect">
                <a:avLst/>
              </a:prstGeom>
              <a:blipFill>
                <a:blip r:embed="rId2"/>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261372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16" grpId="0" animBg="1"/>
      <p:bldP spid="17" grpId="0" animBg="1"/>
      <p:bldP spid="18" grpId="0" animBg="1"/>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a:t>What is functional programming?</a:t>
            </a:r>
          </a:p>
        </p:txBody>
      </p:sp>
      <p:sp>
        <p:nvSpPr>
          <p:cNvPr id="3" name="Content Placeholder 2">
            <a:extLst>
              <a:ext uri="{FF2B5EF4-FFF2-40B4-BE49-F238E27FC236}">
                <a16:creationId xmlns:a16="http://schemas.microsoft.com/office/drawing/2014/main" id="{105F14D0-1C15-0FE6-7B97-3E3B14CDA8A6}"/>
              </a:ext>
            </a:extLst>
          </p:cNvPr>
          <p:cNvSpPr>
            <a:spLocks noGrp="1"/>
          </p:cNvSpPr>
          <p:nvPr>
            <p:ph idx="1"/>
          </p:nvPr>
        </p:nvSpPr>
        <p:spPr>
          <a:xfrm>
            <a:off x="1115568" y="2478024"/>
            <a:ext cx="10168128" cy="3694176"/>
          </a:xfrm>
        </p:spPr>
        <p:txBody>
          <a:bodyPr/>
          <a:lstStyle/>
          <a:p>
            <a:r>
              <a:rPr lang="en-IN" dirty="0">
                <a:latin typeface="Congenial" panose="02000503040000020004" pitchFamily="2" charset="0"/>
              </a:rPr>
              <a:t>Functional programming is about applying the principles of mathematical functions to programming</a:t>
            </a:r>
          </a:p>
          <a:p>
            <a:r>
              <a:rPr lang="en-IN" dirty="0">
                <a:latin typeface="Congenial" panose="02000503040000020004" pitchFamily="2" charset="0"/>
              </a:rPr>
              <a:t>Write small functions with simple inputs and outputs</a:t>
            </a:r>
          </a:p>
          <a:p>
            <a:r>
              <a:rPr lang="en-IN" dirty="0">
                <a:latin typeface="Congenial" panose="02000503040000020004" pitchFamily="2" charset="0"/>
              </a:rPr>
              <a:t>Combine these small functions to create bigger functions</a:t>
            </a:r>
          </a:p>
          <a:p>
            <a:r>
              <a:rPr lang="en-IN" dirty="0">
                <a:latin typeface="Congenial" panose="02000503040000020004" pitchFamily="2" charset="0"/>
              </a:rPr>
              <a:t>Create abstractions for repeating patterns of usage</a:t>
            </a:r>
          </a:p>
        </p:txBody>
      </p:sp>
    </p:spTree>
    <p:extLst>
      <p:ext uri="{BB962C8B-B14F-4D97-AF65-F5344CB8AC3E}">
        <p14:creationId xmlns:p14="http://schemas.microsoft.com/office/powerpoint/2010/main" val="308234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a:t>What is functional programming?</a:t>
            </a:r>
          </a:p>
        </p:txBody>
      </p:sp>
      <p:sp>
        <p:nvSpPr>
          <p:cNvPr id="3" name="Content Placeholder 2">
            <a:extLst>
              <a:ext uri="{FF2B5EF4-FFF2-40B4-BE49-F238E27FC236}">
                <a16:creationId xmlns:a16="http://schemas.microsoft.com/office/drawing/2014/main" id="{105F14D0-1C15-0FE6-7B97-3E3B14CDA8A6}"/>
              </a:ext>
            </a:extLst>
          </p:cNvPr>
          <p:cNvSpPr>
            <a:spLocks noGrp="1"/>
          </p:cNvSpPr>
          <p:nvPr>
            <p:ph idx="1"/>
          </p:nvPr>
        </p:nvSpPr>
        <p:spPr>
          <a:xfrm>
            <a:off x="1115568" y="2478024"/>
            <a:ext cx="10168128" cy="3694176"/>
          </a:xfrm>
        </p:spPr>
        <p:txBody>
          <a:bodyPr/>
          <a:lstStyle/>
          <a:p>
            <a:r>
              <a:rPr lang="en-IN" dirty="0">
                <a:latin typeface="Congenial" panose="02000503040000020004" pitchFamily="2" charset="0"/>
              </a:rPr>
              <a:t>Small functions are easy to test and understand</a:t>
            </a:r>
          </a:p>
          <a:p>
            <a:r>
              <a:rPr lang="en-IN" dirty="0">
                <a:latin typeface="Congenial" panose="02000503040000020004" pitchFamily="2" charset="0"/>
              </a:rPr>
              <a:t>Abstractions allow us to apply coding patterns in a generalised way</a:t>
            </a:r>
          </a:p>
        </p:txBody>
      </p:sp>
    </p:spTree>
    <p:extLst>
      <p:ext uri="{BB962C8B-B14F-4D97-AF65-F5344CB8AC3E}">
        <p14:creationId xmlns:p14="http://schemas.microsoft.com/office/powerpoint/2010/main" val="2239386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B297F1-74BC-B48C-58A2-A0D822D6B07F}"/>
              </a:ext>
            </a:extLst>
          </p:cNvPr>
          <p:cNvPicPr>
            <a:picLocks noChangeAspect="1"/>
          </p:cNvPicPr>
          <p:nvPr/>
        </p:nvPicPr>
        <p:blipFill>
          <a:blip r:embed="rId2"/>
          <a:stretch>
            <a:fillRect/>
          </a:stretch>
        </p:blipFill>
        <p:spPr>
          <a:xfrm>
            <a:off x="1756757" y="1661063"/>
            <a:ext cx="8678486" cy="1028844"/>
          </a:xfrm>
          <a:prstGeom prst="rect">
            <a:avLst/>
          </a:prstGeom>
        </p:spPr>
      </p:pic>
    </p:spTree>
    <p:extLst>
      <p:ext uri="{BB962C8B-B14F-4D97-AF65-F5344CB8AC3E}">
        <p14:creationId xmlns:p14="http://schemas.microsoft.com/office/powerpoint/2010/main" val="3437850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B297F1-74BC-B48C-58A2-A0D822D6B07F}"/>
              </a:ext>
            </a:extLst>
          </p:cNvPr>
          <p:cNvPicPr>
            <a:picLocks noChangeAspect="1"/>
          </p:cNvPicPr>
          <p:nvPr/>
        </p:nvPicPr>
        <p:blipFill>
          <a:blip r:embed="rId2"/>
          <a:stretch>
            <a:fillRect/>
          </a:stretch>
        </p:blipFill>
        <p:spPr>
          <a:xfrm>
            <a:off x="1756757" y="1661063"/>
            <a:ext cx="8678486" cy="1028844"/>
          </a:xfrm>
          <a:prstGeom prst="rect">
            <a:avLst/>
          </a:prstGeom>
        </p:spPr>
      </p:pic>
      <p:pic>
        <p:nvPicPr>
          <p:cNvPr id="4" name="Picture 3">
            <a:extLst>
              <a:ext uri="{FF2B5EF4-FFF2-40B4-BE49-F238E27FC236}">
                <a16:creationId xmlns:a16="http://schemas.microsoft.com/office/drawing/2014/main" id="{B9CA33DA-F1B2-C662-991C-BB4AFE0026FF}"/>
              </a:ext>
            </a:extLst>
          </p:cNvPr>
          <p:cNvPicPr>
            <a:picLocks noChangeAspect="1"/>
          </p:cNvPicPr>
          <p:nvPr/>
        </p:nvPicPr>
        <p:blipFill>
          <a:blip r:embed="rId3"/>
          <a:stretch>
            <a:fillRect/>
          </a:stretch>
        </p:blipFill>
        <p:spPr>
          <a:xfrm>
            <a:off x="1756757" y="3643025"/>
            <a:ext cx="9373908" cy="952633"/>
          </a:xfrm>
          <a:prstGeom prst="rect">
            <a:avLst/>
          </a:prstGeom>
        </p:spPr>
      </p:pic>
    </p:spTree>
    <p:extLst>
      <p:ext uri="{BB962C8B-B14F-4D97-AF65-F5344CB8AC3E}">
        <p14:creationId xmlns:p14="http://schemas.microsoft.com/office/powerpoint/2010/main" val="1130790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49D123-ABEB-2D15-465B-79743659E2AB}"/>
              </a:ext>
            </a:extLst>
          </p:cNvPr>
          <p:cNvPicPr>
            <a:picLocks noChangeAspect="1"/>
          </p:cNvPicPr>
          <p:nvPr/>
        </p:nvPicPr>
        <p:blipFill>
          <a:blip r:embed="rId2"/>
          <a:stretch>
            <a:fillRect/>
          </a:stretch>
        </p:blipFill>
        <p:spPr>
          <a:xfrm>
            <a:off x="2366442" y="979406"/>
            <a:ext cx="7459116" cy="1762371"/>
          </a:xfrm>
          <a:prstGeom prst="rect">
            <a:avLst/>
          </a:prstGeom>
        </p:spPr>
      </p:pic>
      <p:sp>
        <p:nvSpPr>
          <p:cNvPr id="9" name="Rectangle: Rounded Corners 8">
            <a:extLst>
              <a:ext uri="{FF2B5EF4-FFF2-40B4-BE49-F238E27FC236}">
                <a16:creationId xmlns:a16="http://schemas.microsoft.com/office/drawing/2014/main" id="{62265239-399B-7035-AC78-2F129C9E6EE2}"/>
              </a:ext>
            </a:extLst>
          </p:cNvPr>
          <p:cNvSpPr/>
          <p:nvPr/>
        </p:nvSpPr>
        <p:spPr>
          <a:xfrm>
            <a:off x="5754271" y="2670531"/>
            <a:ext cx="3541119" cy="8659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This function has some output apart from the return value</a:t>
            </a:r>
          </a:p>
        </p:txBody>
      </p:sp>
      <p:cxnSp>
        <p:nvCxnSpPr>
          <p:cNvPr id="10" name="Straight Arrow Connector 9">
            <a:extLst>
              <a:ext uri="{FF2B5EF4-FFF2-40B4-BE49-F238E27FC236}">
                <a16:creationId xmlns:a16="http://schemas.microsoft.com/office/drawing/2014/main" id="{871CC831-E570-7554-0537-CB80CCFB5AEA}"/>
              </a:ext>
            </a:extLst>
          </p:cNvPr>
          <p:cNvCxnSpPr>
            <a:cxnSpLocks/>
          </p:cNvCxnSpPr>
          <p:nvPr/>
        </p:nvCxnSpPr>
        <p:spPr>
          <a:xfrm flipV="1">
            <a:off x="6561023" y="2246638"/>
            <a:ext cx="0" cy="4238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Rectangle: Rounded Corners 10">
            <a:extLst>
              <a:ext uri="{FF2B5EF4-FFF2-40B4-BE49-F238E27FC236}">
                <a16:creationId xmlns:a16="http://schemas.microsoft.com/office/drawing/2014/main" id="{8E69E8D4-C2D5-A7B5-667F-16A4EFBB20FC}"/>
              </a:ext>
            </a:extLst>
          </p:cNvPr>
          <p:cNvSpPr/>
          <p:nvPr/>
        </p:nvSpPr>
        <p:spPr>
          <a:xfrm>
            <a:off x="5004382" y="184697"/>
            <a:ext cx="3541119" cy="8659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This function has some input apart from the function parameters</a:t>
            </a:r>
          </a:p>
        </p:txBody>
      </p:sp>
      <p:cxnSp>
        <p:nvCxnSpPr>
          <p:cNvPr id="12" name="Straight Arrow Connector 11">
            <a:extLst>
              <a:ext uri="{FF2B5EF4-FFF2-40B4-BE49-F238E27FC236}">
                <a16:creationId xmlns:a16="http://schemas.microsoft.com/office/drawing/2014/main" id="{2907AE0F-6D65-5114-CF48-B812A886AA3B}"/>
              </a:ext>
            </a:extLst>
          </p:cNvPr>
          <p:cNvCxnSpPr>
            <a:cxnSpLocks/>
          </p:cNvCxnSpPr>
          <p:nvPr/>
        </p:nvCxnSpPr>
        <p:spPr>
          <a:xfrm>
            <a:off x="5368615" y="1050652"/>
            <a:ext cx="0" cy="4329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Rectangle: Rounded Corners 13">
            <a:extLst>
              <a:ext uri="{FF2B5EF4-FFF2-40B4-BE49-F238E27FC236}">
                <a16:creationId xmlns:a16="http://schemas.microsoft.com/office/drawing/2014/main" id="{458C0C25-F814-84EF-FB8E-9060EDCE8F62}"/>
              </a:ext>
            </a:extLst>
          </p:cNvPr>
          <p:cNvSpPr/>
          <p:nvPr/>
        </p:nvSpPr>
        <p:spPr>
          <a:xfrm>
            <a:off x="4053649" y="4209670"/>
            <a:ext cx="3541119" cy="8659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These extra inputs and outputs are called </a:t>
            </a:r>
            <a:r>
              <a:rPr lang="en-IN" b="1" dirty="0"/>
              <a:t>side effects</a:t>
            </a:r>
            <a:endParaRPr lang="en-IN" dirty="0"/>
          </a:p>
        </p:txBody>
      </p:sp>
    </p:spTree>
    <p:extLst>
      <p:ext uri="{BB962C8B-B14F-4D97-AF65-F5344CB8AC3E}">
        <p14:creationId xmlns:p14="http://schemas.microsoft.com/office/powerpoint/2010/main" val="226614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49D123-ABEB-2D15-465B-79743659E2AB}"/>
              </a:ext>
            </a:extLst>
          </p:cNvPr>
          <p:cNvPicPr>
            <a:picLocks noChangeAspect="1"/>
          </p:cNvPicPr>
          <p:nvPr/>
        </p:nvPicPr>
        <p:blipFill>
          <a:blip r:embed="rId2"/>
          <a:stretch>
            <a:fillRect/>
          </a:stretch>
        </p:blipFill>
        <p:spPr>
          <a:xfrm>
            <a:off x="2366442" y="979406"/>
            <a:ext cx="7459116" cy="1762371"/>
          </a:xfrm>
          <a:prstGeom prst="rect">
            <a:avLst/>
          </a:prstGeom>
        </p:spPr>
      </p:pic>
      <p:pic>
        <p:nvPicPr>
          <p:cNvPr id="6" name="Picture 5" descr="A green snake with a black background&#10;&#10;Description automatically generated with low confidence">
            <a:extLst>
              <a:ext uri="{FF2B5EF4-FFF2-40B4-BE49-F238E27FC236}">
                <a16:creationId xmlns:a16="http://schemas.microsoft.com/office/drawing/2014/main" id="{14258D4A-A93A-A97E-2D23-F5363B57B9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5850" y="4883150"/>
            <a:ext cx="1524000" cy="1524000"/>
          </a:xfrm>
          <a:prstGeom prst="rect">
            <a:avLst/>
          </a:prstGeom>
        </p:spPr>
      </p:pic>
      <p:sp>
        <p:nvSpPr>
          <p:cNvPr id="7" name="Rectangle: Rounded Corners 6">
            <a:extLst>
              <a:ext uri="{FF2B5EF4-FFF2-40B4-BE49-F238E27FC236}">
                <a16:creationId xmlns:a16="http://schemas.microsoft.com/office/drawing/2014/main" id="{349CC448-B0AB-05A4-FF79-53F3D9EFDABA}"/>
              </a:ext>
            </a:extLst>
          </p:cNvPr>
          <p:cNvSpPr/>
          <p:nvPr/>
        </p:nvSpPr>
        <p:spPr>
          <a:xfrm>
            <a:off x="7963152" y="3288207"/>
            <a:ext cx="2939798" cy="1347293"/>
          </a:xfrm>
          <a:prstGeom prst="roundRect">
            <a:avLst/>
          </a:prstGeom>
          <a:solidFill>
            <a:srgbClr val="FAB3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ongenial" panose="02000503040000020004" pitchFamily="2" charset="0"/>
              </a:rPr>
              <a:t>This is not a function in the maths sense</a:t>
            </a:r>
          </a:p>
        </p:txBody>
      </p:sp>
      <p:sp>
        <p:nvSpPr>
          <p:cNvPr id="8" name="Isosceles Triangle 7">
            <a:extLst>
              <a:ext uri="{FF2B5EF4-FFF2-40B4-BE49-F238E27FC236}">
                <a16:creationId xmlns:a16="http://schemas.microsoft.com/office/drawing/2014/main" id="{4309479E-49F6-7377-FC4C-A82F2A2D9060}"/>
              </a:ext>
            </a:extLst>
          </p:cNvPr>
          <p:cNvSpPr/>
          <p:nvPr/>
        </p:nvSpPr>
        <p:spPr>
          <a:xfrm rot="10800000">
            <a:off x="10032999" y="4368800"/>
            <a:ext cx="346075" cy="514350"/>
          </a:xfrm>
          <a:prstGeom prst="triangle">
            <a:avLst>
              <a:gd name="adj" fmla="val 12284"/>
            </a:avLst>
          </a:prstGeom>
          <a:solidFill>
            <a:srgbClr val="FAB3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1564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49D123-ABEB-2D15-465B-79743659E2AB}"/>
              </a:ext>
            </a:extLst>
          </p:cNvPr>
          <p:cNvPicPr>
            <a:picLocks noChangeAspect="1"/>
          </p:cNvPicPr>
          <p:nvPr/>
        </p:nvPicPr>
        <p:blipFill>
          <a:blip r:embed="rId2"/>
          <a:stretch>
            <a:fillRect/>
          </a:stretch>
        </p:blipFill>
        <p:spPr>
          <a:xfrm>
            <a:off x="2366442" y="979406"/>
            <a:ext cx="7459116" cy="1762371"/>
          </a:xfrm>
          <a:prstGeom prst="rect">
            <a:avLst/>
          </a:prstGeom>
        </p:spPr>
      </p:pic>
      <p:pic>
        <p:nvPicPr>
          <p:cNvPr id="3" name="Picture 2">
            <a:extLst>
              <a:ext uri="{FF2B5EF4-FFF2-40B4-BE49-F238E27FC236}">
                <a16:creationId xmlns:a16="http://schemas.microsoft.com/office/drawing/2014/main" id="{8210EEAB-29ED-B7C2-C450-3FE597009EB8}"/>
              </a:ext>
            </a:extLst>
          </p:cNvPr>
          <p:cNvPicPr>
            <a:picLocks noChangeAspect="1"/>
          </p:cNvPicPr>
          <p:nvPr/>
        </p:nvPicPr>
        <p:blipFill>
          <a:blip r:embed="rId3"/>
          <a:stretch>
            <a:fillRect/>
          </a:stretch>
        </p:blipFill>
        <p:spPr>
          <a:xfrm>
            <a:off x="2366442" y="3295431"/>
            <a:ext cx="7868748" cy="2229161"/>
          </a:xfrm>
          <a:prstGeom prst="rect">
            <a:avLst/>
          </a:prstGeom>
        </p:spPr>
      </p:pic>
      <p:sp>
        <p:nvSpPr>
          <p:cNvPr id="4" name="Rectangle: Rounded Corners 3">
            <a:extLst>
              <a:ext uri="{FF2B5EF4-FFF2-40B4-BE49-F238E27FC236}">
                <a16:creationId xmlns:a16="http://schemas.microsoft.com/office/drawing/2014/main" id="{A09CD6C6-A88C-8D22-7FBF-3F7419A65B8E}"/>
              </a:ext>
            </a:extLst>
          </p:cNvPr>
          <p:cNvSpPr/>
          <p:nvPr/>
        </p:nvSpPr>
        <p:spPr>
          <a:xfrm>
            <a:off x="3626991" y="5524247"/>
            <a:ext cx="5347648" cy="8659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This function has different behaviours when we call it at different times with the same arguments</a:t>
            </a:r>
          </a:p>
        </p:txBody>
      </p:sp>
      <p:cxnSp>
        <p:nvCxnSpPr>
          <p:cNvPr id="6" name="Straight Arrow Connector 5">
            <a:extLst>
              <a:ext uri="{FF2B5EF4-FFF2-40B4-BE49-F238E27FC236}">
                <a16:creationId xmlns:a16="http://schemas.microsoft.com/office/drawing/2014/main" id="{FC215156-AC88-D67B-14FA-291127293729}"/>
              </a:ext>
            </a:extLst>
          </p:cNvPr>
          <p:cNvCxnSpPr>
            <a:cxnSpLocks/>
          </p:cNvCxnSpPr>
          <p:nvPr/>
        </p:nvCxnSpPr>
        <p:spPr>
          <a:xfrm>
            <a:off x="6300815" y="2862798"/>
            <a:ext cx="0" cy="4326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Rectangle: Rounded Corners 6">
            <a:extLst>
              <a:ext uri="{FF2B5EF4-FFF2-40B4-BE49-F238E27FC236}">
                <a16:creationId xmlns:a16="http://schemas.microsoft.com/office/drawing/2014/main" id="{203D2BFE-48C6-F68D-2E9F-01B38604795D}"/>
              </a:ext>
            </a:extLst>
          </p:cNvPr>
          <p:cNvSpPr/>
          <p:nvPr/>
        </p:nvSpPr>
        <p:spPr>
          <a:xfrm>
            <a:off x="4163178" y="2361695"/>
            <a:ext cx="4275274" cy="50110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More side effects! This is </a:t>
            </a:r>
            <a:r>
              <a:rPr lang="en-IN" b="1" dirty="0"/>
              <a:t>hidden state</a:t>
            </a:r>
          </a:p>
        </p:txBody>
      </p:sp>
    </p:spTree>
    <p:extLst>
      <p:ext uri="{BB962C8B-B14F-4D97-AF65-F5344CB8AC3E}">
        <p14:creationId xmlns:p14="http://schemas.microsoft.com/office/powerpoint/2010/main" val="3548453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3BC2C2-040E-488B-9CBB-94AFF060080B}"/>
              </a:ext>
            </a:extLst>
          </p:cNvPr>
          <p:cNvPicPr>
            <a:picLocks noChangeAspect="1"/>
          </p:cNvPicPr>
          <p:nvPr/>
        </p:nvPicPr>
        <p:blipFill>
          <a:blip r:embed="rId2"/>
          <a:stretch>
            <a:fillRect/>
          </a:stretch>
        </p:blipFill>
        <p:spPr>
          <a:xfrm>
            <a:off x="0" y="0"/>
            <a:ext cx="5114571" cy="6858000"/>
          </a:xfrm>
          <a:prstGeom prst="rect">
            <a:avLst/>
          </a:prstGeom>
        </p:spPr>
      </p:pic>
      <p:pic>
        <p:nvPicPr>
          <p:cNvPr id="7" name="Picture 6">
            <a:extLst>
              <a:ext uri="{FF2B5EF4-FFF2-40B4-BE49-F238E27FC236}">
                <a16:creationId xmlns:a16="http://schemas.microsoft.com/office/drawing/2014/main" id="{FB283059-1F4E-432E-A1E5-05908E38264D}"/>
              </a:ext>
            </a:extLst>
          </p:cNvPr>
          <p:cNvPicPr>
            <a:picLocks noChangeAspect="1"/>
          </p:cNvPicPr>
          <p:nvPr/>
        </p:nvPicPr>
        <p:blipFill>
          <a:blip r:embed="rId3"/>
          <a:stretch>
            <a:fillRect/>
          </a:stretch>
        </p:blipFill>
        <p:spPr>
          <a:xfrm>
            <a:off x="5702725" y="3547452"/>
            <a:ext cx="2369065" cy="2916305"/>
          </a:xfrm>
          <a:prstGeom prst="rect">
            <a:avLst/>
          </a:prstGeom>
        </p:spPr>
      </p:pic>
      <p:pic>
        <p:nvPicPr>
          <p:cNvPr id="9" name="Picture 8">
            <a:extLst>
              <a:ext uri="{FF2B5EF4-FFF2-40B4-BE49-F238E27FC236}">
                <a16:creationId xmlns:a16="http://schemas.microsoft.com/office/drawing/2014/main" id="{A740399F-70C7-4673-A908-2D4DDE424AFB}"/>
              </a:ext>
            </a:extLst>
          </p:cNvPr>
          <p:cNvPicPr>
            <a:picLocks noChangeAspect="1"/>
          </p:cNvPicPr>
          <p:nvPr/>
        </p:nvPicPr>
        <p:blipFill>
          <a:blip r:embed="rId4">
            <a:clrChange>
              <a:clrFrom>
                <a:srgbClr val="FAFAFA"/>
              </a:clrFrom>
              <a:clrTo>
                <a:srgbClr val="FAFAFA">
                  <a:alpha val="0"/>
                </a:srgbClr>
              </a:clrTo>
            </a:clrChange>
          </a:blip>
          <a:stretch>
            <a:fillRect/>
          </a:stretch>
        </p:blipFill>
        <p:spPr>
          <a:xfrm>
            <a:off x="5801408" y="626625"/>
            <a:ext cx="1085850" cy="1085850"/>
          </a:xfrm>
          <a:prstGeom prst="rect">
            <a:avLst/>
          </a:prstGeom>
        </p:spPr>
      </p:pic>
      <p:sp>
        <p:nvSpPr>
          <p:cNvPr id="11" name="Rectangle 10">
            <a:extLst>
              <a:ext uri="{FF2B5EF4-FFF2-40B4-BE49-F238E27FC236}">
                <a16:creationId xmlns:a16="http://schemas.microsoft.com/office/drawing/2014/main" id="{752C1F1D-8F81-4A4A-81FE-4EEC9EB7B613}"/>
              </a:ext>
            </a:extLst>
          </p:cNvPr>
          <p:cNvSpPr/>
          <p:nvPr/>
        </p:nvSpPr>
        <p:spPr>
          <a:xfrm>
            <a:off x="7355783" y="1884867"/>
            <a:ext cx="1726883" cy="369332"/>
          </a:xfrm>
          <a:prstGeom prst="rect">
            <a:avLst/>
          </a:prstGeom>
        </p:spPr>
        <p:txBody>
          <a:bodyPr wrap="none">
            <a:spAutoFit/>
          </a:bodyPr>
          <a:lstStyle/>
          <a:p>
            <a:r>
              <a:rPr lang="en-US" b="1" dirty="0"/>
              <a:t>@playfulpython</a:t>
            </a:r>
          </a:p>
        </p:txBody>
      </p:sp>
      <p:sp>
        <p:nvSpPr>
          <p:cNvPr id="17" name="Rectangle 16">
            <a:extLst>
              <a:ext uri="{FF2B5EF4-FFF2-40B4-BE49-F238E27FC236}">
                <a16:creationId xmlns:a16="http://schemas.microsoft.com/office/drawing/2014/main" id="{7BF1B2DB-2D7B-01A0-3ACE-9B29F8FE9BBA}"/>
              </a:ext>
            </a:extLst>
          </p:cNvPr>
          <p:cNvSpPr/>
          <p:nvPr/>
        </p:nvSpPr>
        <p:spPr>
          <a:xfrm>
            <a:off x="7355783" y="855522"/>
            <a:ext cx="3878754" cy="523220"/>
          </a:xfrm>
          <a:prstGeom prst="rect">
            <a:avLst/>
          </a:prstGeom>
        </p:spPr>
        <p:txBody>
          <a:bodyPr wrap="none">
            <a:spAutoFit/>
          </a:bodyPr>
          <a:lstStyle/>
          <a:p>
            <a:r>
              <a:rPr lang="en-US" sz="2800" b="1" dirty="0"/>
              <a:t>www.playfulpython.com</a:t>
            </a:r>
          </a:p>
        </p:txBody>
      </p:sp>
      <p:pic>
        <p:nvPicPr>
          <p:cNvPr id="19" name="Picture 18" descr="Logo, icon&#10;&#10;Description automatically generated with medium confidence">
            <a:extLst>
              <a:ext uri="{FF2B5EF4-FFF2-40B4-BE49-F238E27FC236}">
                <a16:creationId xmlns:a16="http://schemas.microsoft.com/office/drawing/2014/main" id="{47CE3087-3225-E701-70FE-080FB7D228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0156" y="1926525"/>
            <a:ext cx="525272" cy="369332"/>
          </a:xfrm>
          <a:prstGeom prst="rect">
            <a:avLst/>
          </a:prstGeom>
        </p:spPr>
      </p:pic>
      <p:pic>
        <p:nvPicPr>
          <p:cNvPr id="21" name="Picture 20" descr="Logo, icon&#10;&#10;Description automatically generated">
            <a:extLst>
              <a:ext uri="{FF2B5EF4-FFF2-40B4-BE49-F238E27FC236}">
                <a16:creationId xmlns:a16="http://schemas.microsoft.com/office/drawing/2014/main" id="{1E407091-927E-5A23-1F26-059C7D5246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6426" y="1884867"/>
            <a:ext cx="459147" cy="459147"/>
          </a:xfrm>
          <a:prstGeom prst="rect">
            <a:avLst/>
          </a:prstGeom>
        </p:spPr>
      </p:pic>
      <p:sp>
        <p:nvSpPr>
          <p:cNvPr id="22" name="Rectangle 21">
            <a:extLst>
              <a:ext uri="{FF2B5EF4-FFF2-40B4-BE49-F238E27FC236}">
                <a16:creationId xmlns:a16="http://schemas.microsoft.com/office/drawing/2014/main" id="{9E2C9906-F9A4-70E2-4D32-AAD571436714}"/>
              </a:ext>
            </a:extLst>
          </p:cNvPr>
          <p:cNvSpPr/>
          <p:nvPr/>
        </p:nvSpPr>
        <p:spPr>
          <a:xfrm>
            <a:off x="7355782" y="2630337"/>
            <a:ext cx="4106702" cy="369332"/>
          </a:xfrm>
          <a:prstGeom prst="rect">
            <a:avLst/>
          </a:prstGeom>
        </p:spPr>
        <p:txBody>
          <a:bodyPr wrap="none">
            <a:spAutoFit/>
          </a:bodyPr>
          <a:lstStyle/>
          <a:p>
            <a:r>
              <a:rPr lang="en-US" b="1" dirty="0"/>
              <a:t>https://www.linkedin.com/in/siddharta/</a:t>
            </a:r>
          </a:p>
        </p:txBody>
      </p:sp>
      <p:pic>
        <p:nvPicPr>
          <p:cNvPr id="24" name="Picture 23">
            <a:extLst>
              <a:ext uri="{FF2B5EF4-FFF2-40B4-BE49-F238E27FC236}">
                <a16:creationId xmlns:a16="http://schemas.microsoft.com/office/drawing/2014/main" id="{0D71085B-DEC8-04A4-FB80-A28BF14106D4}"/>
              </a:ext>
            </a:extLst>
          </p:cNvPr>
          <p:cNvPicPr>
            <a:picLocks noChangeAspect="1"/>
          </p:cNvPicPr>
          <p:nvPr/>
        </p:nvPicPr>
        <p:blipFill>
          <a:blip r:embed="rId7"/>
          <a:stretch>
            <a:fillRect/>
          </a:stretch>
        </p:blipFill>
        <p:spPr>
          <a:xfrm>
            <a:off x="6096000" y="2494088"/>
            <a:ext cx="525273" cy="537779"/>
          </a:xfrm>
          <a:prstGeom prst="rect">
            <a:avLst/>
          </a:prstGeom>
        </p:spPr>
      </p:pic>
    </p:spTree>
    <p:extLst>
      <p:ext uri="{BB962C8B-B14F-4D97-AF65-F5344CB8AC3E}">
        <p14:creationId xmlns:p14="http://schemas.microsoft.com/office/powerpoint/2010/main" val="9069966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a:t>Two types of functions</a:t>
            </a:r>
          </a:p>
        </p:txBody>
      </p:sp>
      <p:sp>
        <p:nvSpPr>
          <p:cNvPr id="6" name="Content Placeholder 2">
            <a:extLst>
              <a:ext uri="{FF2B5EF4-FFF2-40B4-BE49-F238E27FC236}">
                <a16:creationId xmlns:a16="http://schemas.microsoft.com/office/drawing/2014/main" id="{0DD2136B-17E2-2191-C92D-05DA25D0DFB4}"/>
              </a:ext>
            </a:extLst>
          </p:cNvPr>
          <p:cNvSpPr>
            <a:spLocks noGrp="1"/>
          </p:cNvSpPr>
          <p:nvPr>
            <p:ph idx="1"/>
          </p:nvPr>
        </p:nvSpPr>
        <p:spPr>
          <a:xfrm>
            <a:off x="1115568" y="2478024"/>
            <a:ext cx="10168128" cy="3694176"/>
          </a:xfrm>
        </p:spPr>
        <p:txBody>
          <a:bodyPr/>
          <a:lstStyle/>
          <a:p>
            <a:r>
              <a:rPr lang="en-IN" dirty="0">
                <a:latin typeface="Congenial" panose="02000503040000020004" pitchFamily="2" charset="0"/>
              </a:rPr>
              <a:t>Pure functions are functions in the mathematical sense. They take all inputs from parameters and return all outputs from return values. Also called </a:t>
            </a:r>
            <a:r>
              <a:rPr lang="en-IN" b="1" dirty="0">
                <a:latin typeface="Congenial" panose="02000503040000020004" pitchFamily="2" charset="0"/>
              </a:rPr>
              <a:t>calculations</a:t>
            </a:r>
          </a:p>
          <a:p>
            <a:r>
              <a:rPr lang="en-IN" dirty="0">
                <a:latin typeface="Congenial" panose="02000503040000020004" pitchFamily="2" charset="0"/>
              </a:rPr>
              <a:t>Impure functions have side effects, or hidden state. Their behaviour is unpredictable. We cannot infer the inputs or outputs from seeing the function call. We must read the implementation. Also called </a:t>
            </a:r>
            <a:r>
              <a:rPr lang="en-IN" b="1" dirty="0">
                <a:latin typeface="Congenial" panose="02000503040000020004" pitchFamily="2" charset="0"/>
              </a:rPr>
              <a:t>actions</a:t>
            </a:r>
          </a:p>
        </p:txBody>
      </p:sp>
    </p:spTree>
    <p:extLst>
      <p:ext uri="{BB962C8B-B14F-4D97-AF65-F5344CB8AC3E}">
        <p14:creationId xmlns:p14="http://schemas.microsoft.com/office/powerpoint/2010/main" val="4082763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a:t>Two types of functions</a:t>
            </a:r>
          </a:p>
        </p:txBody>
      </p:sp>
      <p:sp>
        <p:nvSpPr>
          <p:cNvPr id="6" name="Content Placeholder 2">
            <a:extLst>
              <a:ext uri="{FF2B5EF4-FFF2-40B4-BE49-F238E27FC236}">
                <a16:creationId xmlns:a16="http://schemas.microsoft.com/office/drawing/2014/main" id="{0DD2136B-17E2-2191-C92D-05DA25D0DFB4}"/>
              </a:ext>
            </a:extLst>
          </p:cNvPr>
          <p:cNvSpPr>
            <a:spLocks noGrp="1"/>
          </p:cNvSpPr>
          <p:nvPr>
            <p:ph idx="1"/>
          </p:nvPr>
        </p:nvSpPr>
        <p:spPr>
          <a:xfrm>
            <a:off x="1115568" y="2478024"/>
            <a:ext cx="10168128" cy="3694176"/>
          </a:xfrm>
        </p:spPr>
        <p:txBody>
          <a:bodyPr/>
          <a:lstStyle/>
          <a:p>
            <a:r>
              <a:rPr lang="en-IN" dirty="0">
                <a:latin typeface="Congenial" panose="02000503040000020004" pitchFamily="2" charset="0"/>
              </a:rPr>
              <a:t>Pure functions are easy to understand and reason about. Pure functions are 💖. Write more pure functions!</a:t>
            </a:r>
            <a:endParaRPr lang="en-IN" b="1" dirty="0">
              <a:latin typeface="Congenial" panose="02000503040000020004" pitchFamily="2" charset="0"/>
            </a:endParaRPr>
          </a:p>
          <a:p>
            <a:r>
              <a:rPr lang="en-IN" dirty="0">
                <a:latin typeface="Congenial" panose="02000503040000020004" pitchFamily="2" charset="0"/>
              </a:rPr>
              <a:t>Impure functions are complicated to reason about and break easily. Be very, very, very careful with impure functions🤢</a:t>
            </a:r>
          </a:p>
        </p:txBody>
      </p:sp>
    </p:spTree>
    <p:extLst>
      <p:ext uri="{BB962C8B-B14F-4D97-AF65-F5344CB8AC3E}">
        <p14:creationId xmlns:p14="http://schemas.microsoft.com/office/powerpoint/2010/main" val="151797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a:t>Two types of functions</a:t>
            </a:r>
          </a:p>
        </p:txBody>
      </p:sp>
      <p:sp>
        <p:nvSpPr>
          <p:cNvPr id="6" name="Content Placeholder 2">
            <a:extLst>
              <a:ext uri="{FF2B5EF4-FFF2-40B4-BE49-F238E27FC236}">
                <a16:creationId xmlns:a16="http://schemas.microsoft.com/office/drawing/2014/main" id="{0DD2136B-17E2-2191-C92D-05DA25D0DFB4}"/>
              </a:ext>
            </a:extLst>
          </p:cNvPr>
          <p:cNvSpPr>
            <a:spLocks noGrp="1"/>
          </p:cNvSpPr>
          <p:nvPr>
            <p:ph idx="1"/>
          </p:nvPr>
        </p:nvSpPr>
        <p:spPr>
          <a:xfrm>
            <a:off x="1115568" y="2478024"/>
            <a:ext cx="10168128" cy="3694176"/>
          </a:xfrm>
        </p:spPr>
        <p:txBody>
          <a:bodyPr/>
          <a:lstStyle/>
          <a:p>
            <a:r>
              <a:rPr lang="en-IN" dirty="0">
                <a:latin typeface="Congenial" panose="02000503040000020004" pitchFamily="2" charset="0"/>
              </a:rPr>
              <a:t>But, but, but… we do need to interact with APIs, and DBs and the outside world. A program that cannot do that is useless</a:t>
            </a:r>
          </a:p>
          <a:p>
            <a:r>
              <a:rPr lang="en-IN" dirty="0">
                <a:latin typeface="Congenial" panose="02000503040000020004" pitchFamily="2" charset="0"/>
              </a:rPr>
              <a:t>The goal of functional programming is to cleanly separate out calculations and actions in the design, so that the actions can be contained carefully</a:t>
            </a:r>
          </a:p>
        </p:txBody>
      </p:sp>
    </p:spTree>
    <p:extLst>
      <p:ext uri="{BB962C8B-B14F-4D97-AF65-F5344CB8AC3E}">
        <p14:creationId xmlns:p14="http://schemas.microsoft.com/office/powerpoint/2010/main" val="3154375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67CAE5-166B-FB86-51AE-DD50F9D956A2}"/>
              </a:ext>
            </a:extLst>
          </p:cNvPr>
          <p:cNvPicPr>
            <a:picLocks noChangeAspect="1"/>
          </p:cNvPicPr>
          <p:nvPr/>
        </p:nvPicPr>
        <p:blipFill>
          <a:blip r:embed="rId2"/>
          <a:stretch>
            <a:fillRect/>
          </a:stretch>
        </p:blipFill>
        <p:spPr>
          <a:xfrm>
            <a:off x="3977393" y="2816009"/>
            <a:ext cx="4975344" cy="1225982"/>
          </a:xfrm>
          <a:prstGeom prst="rect">
            <a:avLst/>
          </a:prstGeom>
        </p:spPr>
      </p:pic>
    </p:spTree>
    <p:extLst>
      <p:ext uri="{BB962C8B-B14F-4D97-AF65-F5344CB8AC3E}">
        <p14:creationId xmlns:p14="http://schemas.microsoft.com/office/powerpoint/2010/main" val="32366755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59C6AB-5653-9764-FC35-1A73A70B7B44}"/>
              </a:ext>
            </a:extLst>
          </p:cNvPr>
          <p:cNvPicPr>
            <a:picLocks noChangeAspect="1"/>
          </p:cNvPicPr>
          <p:nvPr/>
        </p:nvPicPr>
        <p:blipFill>
          <a:blip r:embed="rId2"/>
          <a:stretch>
            <a:fillRect/>
          </a:stretch>
        </p:blipFill>
        <p:spPr>
          <a:xfrm>
            <a:off x="3147601" y="2047682"/>
            <a:ext cx="5896798" cy="2762636"/>
          </a:xfrm>
          <a:prstGeom prst="rect">
            <a:avLst/>
          </a:prstGeom>
        </p:spPr>
      </p:pic>
    </p:spTree>
    <p:extLst>
      <p:ext uri="{BB962C8B-B14F-4D97-AF65-F5344CB8AC3E}">
        <p14:creationId xmlns:p14="http://schemas.microsoft.com/office/powerpoint/2010/main" val="4029082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9FF0D7-3A28-5883-F060-67383A5B384E}"/>
              </a:ext>
            </a:extLst>
          </p:cNvPr>
          <p:cNvPicPr>
            <a:picLocks noChangeAspect="1"/>
          </p:cNvPicPr>
          <p:nvPr/>
        </p:nvPicPr>
        <p:blipFill>
          <a:blip r:embed="rId2"/>
          <a:stretch>
            <a:fillRect/>
          </a:stretch>
        </p:blipFill>
        <p:spPr>
          <a:xfrm>
            <a:off x="3285733" y="878013"/>
            <a:ext cx="5620534" cy="1752845"/>
          </a:xfrm>
          <a:prstGeom prst="rect">
            <a:avLst/>
          </a:prstGeom>
        </p:spPr>
      </p:pic>
    </p:spTree>
    <p:extLst>
      <p:ext uri="{BB962C8B-B14F-4D97-AF65-F5344CB8AC3E}">
        <p14:creationId xmlns:p14="http://schemas.microsoft.com/office/powerpoint/2010/main" val="1260190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9FF0D7-3A28-5883-F060-67383A5B384E}"/>
              </a:ext>
            </a:extLst>
          </p:cNvPr>
          <p:cNvPicPr>
            <a:picLocks noChangeAspect="1"/>
          </p:cNvPicPr>
          <p:nvPr/>
        </p:nvPicPr>
        <p:blipFill>
          <a:blip r:embed="rId2"/>
          <a:stretch>
            <a:fillRect/>
          </a:stretch>
        </p:blipFill>
        <p:spPr>
          <a:xfrm>
            <a:off x="3285733" y="878013"/>
            <a:ext cx="5620534" cy="1752845"/>
          </a:xfrm>
          <a:prstGeom prst="rect">
            <a:avLst/>
          </a:prstGeom>
        </p:spPr>
      </p:pic>
      <p:pic>
        <p:nvPicPr>
          <p:cNvPr id="3" name="Picture 2">
            <a:extLst>
              <a:ext uri="{FF2B5EF4-FFF2-40B4-BE49-F238E27FC236}">
                <a16:creationId xmlns:a16="http://schemas.microsoft.com/office/drawing/2014/main" id="{2433D7F4-3FFA-E5A1-352E-A04E5FC2A6F7}"/>
              </a:ext>
            </a:extLst>
          </p:cNvPr>
          <p:cNvPicPr>
            <a:picLocks noChangeAspect="1"/>
          </p:cNvPicPr>
          <p:nvPr/>
        </p:nvPicPr>
        <p:blipFill>
          <a:blip r:embed="rId3"/>
          <a:stretch>
            <a:fillRect/>
          </a:stretch>
        </p:blipFill>
        <p:spPr>
          <a:xfrm>
            <a:off x="3285733" y="3638159"/>
            <a:ext cx="7344800" cy="1476581"/>
          </a:xfrm>
          <a:prstGeom prst="rect">
            <a:avLst/>
          </a:prstGeom>
        </p:spPr>
      </p:pic>
    </p:spTree>
    <p:extLst>
      <p:ext uri="{BB962C8B-B14F-4D97-AF65-F5344CB8AC3E}">
        <p14:creationId xmlns:p14="http://schemas.microsoft.com/office/powerpoint/2010/main" val="36181293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9FF0D7-3A28-5883-F060-67383A5B384E}"/>
              </a:ext>
            </a:extLst>
          </p:cNvPr>
          <p:cNvPicPr>
            <a:picLocks noChangeAspect="1"/>
          </p:cNvPicPr>
          <p:nvPr/>
        </p:nvPicPr>
        <p:blipFill>
          <a:blip r:embed="rId2"/>
          <a:stretch>
            <a:fillRect/>
          </a:stretch>
        </p:blipFill>
        <p:spPr>
          <a:xfrm>
            <a:off x="3285733" y="878013"/>
            <a:ext cx="5620534" cy="1752845"/>
          </a:xfrm>
          <a:prstGeom prst="rect">
            <a:avLst/>
          </a:prstGeom>
        </p:spPr>
      </p:pic>
      <p:pic>
        <p:nvPicPr>
          <p:cNvPr id="3" name="Picture 2">
            <a:extLst>
              <a:ext uri="{FF2B5EF4-FFF2-40B4-BE49-F238E27FC236}">
                <a16:creationId xmlns:a16="http://schemas.microsoft.com/office/drawing/2014/main" id="{2433D7F4-3FFA-E5A1-352E-A04E5FC2A6F7}"/>
              </a:ext>
            </a:extLst>
          </p:cNvPr>
          <p:cNvPicPr>
            <a:picLocks noChangeAspect="1"/>
          </p:cNvPicPr>
          <p:nvPr/>
        </p:nvPicPr>
        <p:blipFill>
          <a:blip r:embed="rId3"/>
          <a:stretch>
            <a:fillRect/>
          </a:stretch>
        </p:blipFill>
        <p:spPr>
          <a:xfrm>
            <a:off x="3285733" y="3638159"/>
            <a:ext cx="7344800" cy="1476581"/>
          </a:xfrm>
          <a:prstGeom prst="rect">
            <a:avLst/>
          </a:prstGeom>
        </p:spPr>
      </p:pic>
      <p:pic>
        <p:nvPicPr>
          <p:cNvPr id="2" name="Picture 1" descr="A green snake with a black background&#10;&#10;Description automatically generated with low confidence">
            <a:extLst>
              <a:ext uri="{FF2B5EF4-FFF2-40B4-BE49-F238E27FC236}">
                <a16:creationId xmlns:a16="http://schemas.microsoft.com/office/drawing/2014/main" id="{8CE45F3F-CFF6-598E-A61B-64AD18D622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75850" y="4883150"/>
            <a:ext cx="1524000" cy="1524000"/>
          </a:xfrm>
          <a:prstGeom prst="rect">
            <a:avLst/>
          </a:prstGeom>
        </p:spPr>
      </p:pic>
      <p:sp>
        <p:nvSpPr>
          <p:cNvPr id="5" name="Rectangle: Rounded Corners 4">
            <a:extLst>
              <a:ext uri="{FF2B5EF4-FFF2-40B4-BE49-F238E27FC236}">
                <a16:creationId xmlns:a16="http://schemas.microsoft.com/office/drawing/2014/main" id="{9734F7AF-85B0-FE73-CA43-3E4D86EF5077}"/>
              </a:ext>
            </a:extLst>
          </p:cNvPr>
          <p:cNvSpPr/>
          <p:nvPr/>
        </p:nvSpPr>
        <p:spPr>
          <a:xfrm>
            <a:off x="6417325" y="3111499"/>
            <a:ext cx="4485626" cy="1524001"/>
          </a:xfrm>
          <a:prstGeom prst="roundRect">
            <a:avLst/>
          </a:prstGeom>
          <a:solidFill>
            <a:srgbClr val="FAB3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ongenial" panose="02000503040000020004" pitchFamily="2" charset="0"/>
              </a:rPr>
              <a:t>Oh my!! Impure functions are like a virus. If a function uses an impure function, it becomes impure. And if any other function calls this one, then…</a:t>
            </a:r>
          </a:p>
        </p:txBody>
      </p:sp>
      <p:sp>
        <p:nvSpPr>
          <p:cNvPr id="6" name="Isosceles Triangle 5">
            <a:extLst>
              <a:ext uri="{FF2B5EF4-FFF2-40B4-BE49-F238E27FC236}">
                <a16:creationId xmlns:a16="http://schemas.microsoft.com/office/drawing/2014/main" id="{9BCA5AF1-3F32-F20B-B52B-E22F97339CF6}"/>
              </a:ext>
            </a:extLst>
          </p:cNvPr>
          <p:cNvSpPr/>
          <p:nvPr/>
        </p:nvSpPr>
        <p:spPr>
          <a:xfrm rot="10800000">
            <a:off x="10032999" y="4368800"/>
            <a:ext cx="346075" cy="514350"/>
          </a:xfrm>
          <a:prstGeom prst="triangle">
            <a:avLst>
              <a:gd name="adj" fmla="val 12284"/>
            </a:avLst>
          </a:prstGeom>
          <a:solidFill>
            <a:srgbClr val="FAB3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0781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8543FD-913E-7568-646E-1BF29A9DE5EC}"/>
              </a:ext>
            </a:extLst>
          </p:cNvPr>
          <p:cNvPicPr>
            <a:picLocks noChangeAspect="1"/>
          </p:cNvPicPr>
          <p:nvPr/>
        </p:nvPicPr>
        <p:blipFill>
          <a:blip r:embed="rId2"/>
          <a:stretch>
            <a:fillRect/>
          </a:stretch>
        </p:blipFill>
        <p:spPr>
          <a:xfrm>
            <a:off x="2371205" y="2052445"/>
            <a:ext cx="7449590" cy="2753109"/>
          </a:xfrm>
          <a:prstGeom prst="rect">
            <a:avLst/>
          </a:prstGeom>
        </p:spPr>
      </p:pic>
    </p:spTree>
    <p:extLst>
      <p:ext uri="{BB962C8B-B14F-4D97-AF65-F5344CB8AC3E}">
        <p14:creationId xmlns:p14="http://schemas.microsoft.com/office/powerpoint/2010/main" val="11936425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a:t>Exercise: 15 mins</a:t>
            </a:r>
          </a:p>
        </p:txBody>
      </p:sp>
      <p:sp>
        <p:nvSpPr>
          <p:cNvPr id="3" name="Content Placeholder 2">
            <a:extLst>
              <a:ext uri="{FF2B5EF4-FFF2-40B4-BE49-F238E27FC236}">
                <a16:creationId xmlns:a16="http://schemas.microsoft.com/office/drawing/2014/main" id="{A595E86F-56BB-D50E-7E38-6BA85BEF7FAB}"/>
              </a:ext>
            </a:extLst>
          </p:cNvPr>
          <p:cNvSpPr>
            <a:spLocks noGrp="1"/>
          </p:cNvSpPr>
          <p:nvPr>
            <p:ph idx="1"/>
          </p:nvPr>
        </p:nvSpPr>
        <p:spPr>
          <a:xfrm>
            <a:off x="1115568" y="2478024"/>
            <a:ext cx="10168128" cy="3694176"/>
          </a:xfrm>
        </p:spPr>
        <p:txBody>
          <a:bodyPr/>
          <a:lstStyle/>
          <a:p>
            <a:r>
              <a:rPr lang="en-IN" dirty="0">
                <a:latin typeface="Congenial" panose="02000503040000020004" pitchFamily="2" charset="0"/>
              </a:rPr>
              <a:t>Complete 01_exercise.py and 02_exercise.py</a:t>
            </a:r>
          </a:p>
        </p:txBody>
      </p:sp>
    </p:spTree>
    <p:extLst>
      <p:ext uri="{BB962C8B-B14F-4D97-AF65-F5344CB8AC3E}">
        <p14:creationId xmlns:p14="http://schemas.microsoft.com/office/powerpoint/2010/main" val="1929270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FAA636-6B0A-89D7-C5D4-0A4252E286D0}"/>
              </a:ext>
            </a:extLst>
          </p:cNvPr>
          <p:cNvPicPr>
            <a:picLocks noChangeAspect="1"/>
          </p:cNvPicPr>
          <p:nvPr/>
        </p:nvPicPr>
        <p:blipFill>
          <a:blip r:embed="rId2"/>
          <a:stretch>
            <a:fillRect/>
          </a:stretch>
        </p:blipFill>
        <p:spPr>
          <a:xfrm>
            <a:off x="2546395" y="0"/>
            <a:ext cx="7099209" cy="6858000"/>
          </a:xfrm>
          <a:prstGeom prst="rect">
            <a:avLst/>
          </a:prstGeom>
        </p:spPr>
      </p:pic>
    </p:spTree>
    <p:extLst>
      <p:ext uri="{BB962C8B-B14F-4D97-AF65-F5344CB8AC3E}">
        <p14:creationId xmlns:p14="http://schemas.microsoft.com/office/powerpoint/2010/main" val="30879879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normAutofit/>
          </a:bodyPr>
          <a:lstStyle/>
          <a:p>
            <a:r>
              <a:rPr lang="en-IN" dirty="0"/>
              <a:t>Part 2: Higher Order </a:t>
            </a:r>
            <a:r>
              <a:rPr lang="en-IN" dirty="0" err="1"/>
              <a:t>Fns</a:t>
            </a:r>
            <a:endParaRPr lang="en-IN" dirty="0"/>
          </a:p>
        </p:txBody>
      </p:sp>
      <p:sp>
        <p:nvSpPr>
          <p:cNvPr id="4" name="Text Placeholder 3">
            <a:extLst>
              <a:ext uri="{FF2B5EF4-FFF2-40B4-BE49-F238E27FC236}">
                <a16:creationId xmlns:a16="http://schemas.microsoft.com/office/drawing/2014/main" id="{EECD0290-AD50-32F4-D88E-8F690C9E4500}"/>
              </a:ext>
            </a:extLst>
          </p:cNvPr>
          <p:cNvSpPr>
            <a:spLocks noGrp="1"/>
          </p:cNvSpPr>
          <p:nvPr>
            <p:ph type="body" idx="1"/>
          </p:nvPr>
        </p:nvSpPr>
        <p:spPr/>
        <p:txBody>
          <a:bodyPr/>
          <a:lstStyle/>
          <a:p>
            <a:r>
              <a:rPr lang="en-IN" dirty="0"/>
              <a:t>Functions that transform functions</a:t>
            </a:r>
          </a:p>
        </p:txBody>
      </p:sp>
    </p:spTree>
    <p:extLst>
      <p:ext uri="{BB962C8B-B14F-4D97-AF65-F5344CB8AC3E}">
        <p14:creationId xmlns:p14="http://schemas.microsoft.com/office/powerpoint/2010/main" val="1933846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normAutofit fontScale="90000"/>
          </a:bodyPr>
          <a:lstStyle/>
          <a:p>
            <a:r>
              <a:rPr lang="en-IN" dirty="0"/>
              <a:t>Write functions to add, sub, </a:t>
            </a:r>
            <a:r>
              <a:rPr lang="en-IN" dirty="0" err="1"/>
              <a:t>mul</a:t>
            </a:r>
            <a:r>
              <a:rPr lang="en-IN" dirty="0"/>
              <a:t>, div two numbers</a:t>
            </a:r>
          </a:p>
        </p:txBody>
      </p:sp>
    </p:spTree>
    <p:extLst>
      <p:ext uri="{BB962C8B-B14F-4D97-AF65-F5344CB8AC3E}">
        <p14:creationId xmlns:p14="http://schemas.microsoft.com/office/powerpoint/2010/main" val="34847960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normAutofit fontScale="90000"/>
          </a:bodyPr>
          <a:lstStyle/>
          <a:p>
            <a:r>
              <a:rPr lang="en-IN" dirty="0"/>
              <a:t>Write a function add1 which takes the inputs one at a time</a:t>
            </a:r>
          </a:p>
        </p:txBody>
      </p:sp>
      <p:pic>
        <p:nvPicPr>
          <p:cNvPr id="4" name="Picture 3">
            <a:extLst>
              <a:ext uri="{FF2B5EF4-FFF2-40B4-BE49-F238E27FC236}">
                <a16:creationId xmlns:a16="http://schemas.microsoft.com/office/drawing/2014/main" id="{F3281CFF-1CC1-23C4-D353-61B3AB73B0A7}"/>
              </a:ext>
            </a:extLst>
          </p:cNvPr>
          <p:cNvPicPr>
            <a:picLocks noChangeAspect="1"/>
          </p:cNvPicPr>
          <p:nvPr/>
        </p:nvPicPr>
        <p:blipFill>
          <a:blip r:embed="rId2"/>
          <a:stretch>
            <a:fillRect/>
          </a:stretch>
        </p:blipFill>
        <p:spPr>
          <a:xfrm>
            <a:off x="3019176" y="2715659"/>
            <a:ext cx="6391243" cy="1481768"/>
          </a:xfrm>
          <a:prstGeom prst="rect">
            <a:avLst/>
          </a:prstGeom>
        </p:spPr>
      </p:pic>
    </p:spTree>
    <p:extLst>
      <p:ext uri="{BB962C8B-B14F-4D97-AF65-F5344CB8AC3E}">
        <p14:creationId xmlns:p14="http://schemas.microsoft.com/office/powerpoint/2010/main" val="34464142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normAutofit fontScale="90000"/>
          </a:bodyPr>
          <a:lstStyle/>
          <a:p>
            <a:r>
              <a:rPr lang="en-IN" dirty="0"/>
              <a:t>Write a function curry which takes any binary function as input and returns a function that can be called one param at a time</a:t>
            </a:r>
          </a:p>
        </p:txBody>
      </p:sp>
      <p:pic>
        <p:nvPicPr>
          <p:cNvPr id="5" name="Picture 4">
            <a:extLst>
              <a:ext uri="{FF2B5EF4-FFF2-40B4-BE49-F238E27FC236}">
                <a16:creationId xmlns:a16="http://schemas.microsoft.com/office/drawing/2014/main" id="{61045BE3-33DB-EF65-2411-7EAC887CB847}"/>
              </a:ext>
            </a:extLst>
          </p:cNvPr>
          <p:cNvPicPr>
            <a:picLocks noChangeAspect="1"/>
          </p:cNvPicPr>
          <p:nvPr/>
        </p:nvPicPr>
        <p:blipFill>
          <a:blip r:embed="rId2"/>
          <a:stretch>
            <a:fillRect/>
          </a:stretch>
        </p:blipFill>
        <p:spPr>
          <a:xfrm>
            <a:off x="2583566" y="2876472"/>
            <a:ext cx="6694414" cy="1695528"/>
          </a:xfrm>
          <a:prstGeom prst="rect">
            <a:avLst/>
          </a:prstGeom>
        </p:spPr>
      </p:pic>
    </p:spTree>
    <p:extLst>
      <p:ext uri="{BB962C8B-B14F-4D97-AF65-F5344CB8AC3E}">
        <p14:creationId xmlns:p14="http://schemas.microsoft.com/office/powerpoint/2010/main" val="30305662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normAutofit/>
          </a:bodyPr>
          <a:lstStyle/>
          <a:p>
            <a:r>
              <a:rPr lang="en-IN" dirty="0" err="1"/>
              <a:t>functools.partial</a:t>
            </a:r>
            <a:endParaRPr lang="en-IN" dirty="0"/>
          </a:p>
        </p:txBody>
      </p:sp>
      <p:pic>
        <p:nvPicPr>
          <p:cNvPr id="4" name="Picture 3">
            <a:extLst>
              <a:ext uri="{FF2B5EF4-FFF2-40B4-BE49-F238E27FC236}">
                <a16:creationId xmlns:a16="http://schemas.microsoft.com/office/drawing/2014/main" id="{9A2D5514-B163-27D5-DADB-2439DCD5C506}"/>
              </a:ext>
            </a:extLst>
          </p:cNvPr>
          <p:cNvPicPr>
            <a:picLocks noChangeAspect="1"/>
          </p:cNvPicPr>
          <p:nvPr/>
        </p:nvPicPr>
        <p:blipFill>
          <a:blip r:embed="rId2"/>
          <a:stretch>
            <a:fillRect/>
          </a:stretch>
        </p:blipFill>
        <p:spPr>
          <a:xfrm>
            <a:off x="2406740" y="2853369"/>
            <a:ext cx="6839606" cy="1713122"/>
          </a:xfrm>
          <a:prstGeom prst="rect">
            <a:avLst/>
          </a:prstGeom>
        </p:spPr>
      </p:pic>
    </p:spTree>
    <p:extLst>
      <p:ext uri="{BB962C8B-B14F-4D97-AF65-F5344CB8AC3E}">
        <p14:creationId xmlns:p14="http://schemas.microsoft.com/office/powerpoint/2010/main" val="5725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normAutofit fontScale="90000"/>
          </a:bodyPr>
          <a:lstStyle/>
          <a:p>
            <a:r>
              <a:rPr lang="en-IN" dirty="0"/>
              <a:t>Using partial, create an </a:t>
            </a:r>
            <a:r>
              <a:rPr lang="en-IN" dirty="0" err="1"/>
              <a:t>inc</a:t>
            </a:r>
            <a:r>
              <a:rPr lang="en-IN" dirty="0"/>
              <a:t> function and a </a:t>
            </a:r>
            <a:r>
              <a:rPr lang="en-IN" dirty="0" err="1"/>
              <a:t>dbl</a:t>
            </a:r>
            <a:r>
              <a:rPr lang="en-IN" dirty="0"/>
              <a:t> function</a:t>
            </a:r>
          </a:p>
        </p:txBody>
      </p:sp>
      <p:pic>
        <p:nvPicPr>
          <p:cNvPr id="4" name="Picture 3">
            <a:extLst>
              <a:ext uri="{FF2B5EF4-FFF2-40B4-BE49-F238E27FC236}">
                <a16:creationId xmlns:a16="http://schemas.microsoft.com/office/drawing/2014/main" id="{1AAB1059-801E-21A2-01D6-7586D707BB99}"/>
              </a:ext>
            </a:extLst>
          </p:cNvPr>
          <p:cNvPicPr>
            <a:picLocks noChangeAspect="1"/>
          </p:cNvPicPr>
          <p:nvPr/>
        </p:nvPicPr>
        <p:blipFill>
          <a:blip r:embed="rId2"/>
          <a:stretch>
            <a:fillRect/>
          </a:stretch>
        </p:blipFill>
        <p:spPr>
          <a:xfrm>
            <a:off x="2376639" y="3302984"/>
            <a:ext cx="7349614" cy="1107286"/>
          </a:xfrm>
          <a:prstGeom prst="rect">
            <a:avLst/>
          </a:prstGeom>
        </p:spPr>
      </p:pic>
    </p:spTree>
    <p:extLst>
      <p:ext uri="{BB962C8B-B14F-4D97-AF65-F5344CB8AC3E}">
        <p14:creationId xmlns:p14="http://schemas.microsoft.com/office/powerpoint/2010/main" val="5485951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normAutofit fontScale="90000"/>
          </a:bodyPr>
          <a:lstStyle/>
          <a:p>
            <a:r>
              <a:rPr lang="en-IN" dirty="0"/>
              <a:t>Write a function which given two functions will compose them</a:t>
            </a:r>
          </a:p>
        </p:txBody>
      </p:sp>
      <p:pic>
        <p:nvPicPr>
          <p:cNvPr id="5" name="Picture 4">
            <a:extLst>
              <a:ext uri="{FF2B5EF4-FFF2-40B4-BE49-F238E27FC236}">
                <a16:creationId xmlns:a16="http://schemas.microsoft.com/office/drawing/2014/main" id="{EE9BE4F7-B50A-1F5B-D424-ED3FE71B3C98}"/>
              </a:ext>
            </a:extLst>
          </p:cNvPr>
          <p:cNvPicPr>
            <a:picLocks noChangeAspect="1"/>
          </p:cNvPicPr>
          <p:nvPr/>
        </p:nvPicPr>
        <p:blipFill>
          <a:blip r:embed="rId2"/>
          <a:stretch>
            <a:fillRect/>
          </a:stretch>
        </p:blipFill>
        <p:spPr>
          <a:xfrm>
            <a:off x="1804052" y="3346580"/>
            <a:ext cx="8409835" cy="1088331"/>
          </a:xfrm>
          <a:prstGeom prst="rect">
            <a:avLst/>
          </a:prstGeom>
        </p:spPr>
      </p:pic>
    </p:spTree>
    <p:extLst>
      <p:ext uri="{BB962C8B-B14F-4D97-AF65-F5344CB8AC3E}">
        <p14:creationId xmlns:p14="http://schemas.microsoft.com/office/powerpoint/2010/main" val="241332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normAutofit fontScale="90000"/>
          </a:bodyPr>
          <a:lstStyle/>
          <a:p>
            <a:r>
              <a:rPr lang="en-IN" dirty="0"/>
              <a:t>Write a function which given two functions will compose them</a:t>
            </a:r>
          </a:p>
        </p:txBody>
      </p:sp>
      <p:pic>
        <p:nvPicPr>
          <p:cNvPr id="3" name="Picture 2" descr="A green snake with a black background&#10;&#10;Description automatically generated with low confidence">
            <a:extLst>
              <a:ext uri="{FF2B5EF4-FFF2-40B4-BE49-F238E27FC236}">
                <a16:creationId xmlns:a16="http://schemas.microsoft.com/office/drawing/2014/main" id="{DCB79B61-0384-B053-D5CB-A15C78C0F4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5850" y="4883150"/>
            <a:ext cx="1524000" cy="1524000"/>
          </a:xfrm>
          <a:prstGeom prst="rect">
            <a:avLst/>
          </a:prstGeom>
        </p:spPr>
      </p:pic>
      <p:sp>
        <p:nvSpPr>
          <p:cNvPr id="4" name="Rectangle: Rounded Corners 3">
            <a:extLst>
              <a:ext uri="{FF2B5EF4-FFF2-40B4-BE49-F238E27FC236}">
                <a16:creationId xmlns:a16="http://schemas.microsoft.com/office/drawing/2014/main" id="{C3DEC4A3-C0E9-AAF9-5A37-4A4A42706CC3}"/>
              </a:ext>
            </a:extLst>
          </p:cNvPr>
          <p:cNvSpPr/>
          <p:nvPr/>
        </p:nvSpPr>
        <p:spPr>
          <a:xfrm>
            <a:off x="8254482" y="3035147"/>
            <a:ext cx="2648468" cy="1600353"/>
          </a:xfrm>
          <a:prstGeom prst="roundRect">
            <a:avLst/>
          </a:prstGeom>
          <a:solidFill>
            <a:srgbClr val="FAB3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Congenial" panose="02000503040000020004" pitchFamily="2" charset="0"/>
              </a:rPr>
              <a:t>Homework</a:t>
            </a:r>
            <a:r>
              <a:rPr lang="en-IN" dirty="0">
                <a:solidFill>
                  <a:schemeClr val="tx1"/>
                </a:solidFill>
                <a:latin typeface="Congenial" panose="02000503040000020004" pitchFamily="2" charset="0"/>
              </a:rPr>
              <a:t> Generalise this to compose any number of functions</a:t>
            </a:r>
          </a:p>
        </p:txBody>
      </p:sp>
      <p:sp>
        <p:nvSpPr>
          <p:cNvPr id="6" name="Isosceles Triangle 5">
            <a:extLst>
              <a:ext uri="{FF2B5EF4-FFF2-40B4-BE49-F238E27FC236}">
                <a16:creationId xmlns:a16="http://schemas.microsoft.com/office/drawing/2014/main" id="{CD980F43-E6F5-6C95-3DBD-E0F510B0CE4A}"/>
              </a:ext>
            </a:extLst>
          </p:cNvPr>
          <p:cNvSpPr/>
          <p:nvPr/>
        </p:nvSpPr>
        <p:spPr>
          <a:xfrm rot="10800000">
            <a:off x="10032999" y="4368800"/>
            <a:ext cx="346075" cy="514350"/>
          </a:xfrm>
          <a:prstGeom prst="triangle">
            <a:avLst>
              <a:gd name="adj" fmla="val 12284"/>
            </a:avLst>
          </a:prstGeom>
          <a:solidFill>
            <a:srgbClr val="FAB3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8175EBD3-F766-301C-A061-CF9D6DB919F1}"/>
              </a:ext>
            </a:extLst>
          </p:cNvPr>
          <p:cNvPicPr>
            <a:picLocks noChangeAspect="1"/>
          </p:cNvPicPr>
          <p:nvPr/>
        </p:nvPicPr>
        <p:blipFill>
          <a:blip r:embed="rId3"/>
          <a:stretch>
            <a:fillRect/>
          </a:stretch>
        </p:blipFill>
        <p:spPr>
          <a:xfrm>
            <a:off x="897221" y="2937491"/>
            <a:ext cx="7264271" cy="1795663"/>
          </a:xfrm>
          <a:prstGeom prst="rect">
            <a:avLst/>
          </a:prstGeom>
        </p:spPr>
      </p:pic>
    </p:spTree>
    <p:extLst>
      <p:ext uri="{BB962C8B-B14F-4D97-AF65-F5344CB8AC3E}">
        <p14:creationId xmlns:p14="http://schemas.microsoft.com/office/powerpoint/2010/main" val="3046701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normAutofit/>
          </a:bodyPr>
          <a:lstStyle/>
          <a:p>
            <a:r>
              <a:rPr lang="en-IN" dirty="0"/>
              <a:t>Part 3: Data</a:t>
            </a:r>
          </a:p>
        </p:txBody>
      </p:sp>
      <p:sp>
        <p:nvSpPr>
          <p:cNvPr id="4" name="Text Placeholder 3">
            <a:extLst>
              <a:ext uri="{FF2B5EF4-FFF2-40B4-BE49-F238E27FC236}">
                <a16:creationId xmlns:a16="http://schemas.microsoft.com/office/drawing/2014/main" id="{EECD0290-AD50-32F4-D88E-8F690C9E4500}"/>
              </a:ext>
            </a:extLst>
          </p:cNvPr>
          <p:cNvSpPr>
            <a:spLocks noGrp="1"/>
          </p:cNvSpPr>
          <p:nvPr>
            <p:ph type="body" idx="1"/>
          </p:nvPr>
        </p:nvSpPr>
        <p:spPr/>
        <p:txBody>
          <a:bodyPr/>
          <a:lstStyle/>
          <a:p>
            <a:r>
              <a:rPr lang="en-IN" dirty="0"/>
              <a:t>Mutable and Immutable data</a:t>
            </a:r>
          </a:p>
        </p:txBody>
      </p:sp>
    </p:spTree>
    <p:extLst>
      <p:ext uri="{BB962C8B-B14F-4D97-AF65-F5344CB8AC3E}">
        <p14:creationId xmlns:p14="http://schemas.microsoft.com/office/powerpoint/2010/main" val="21258575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8543FD-913E-7568-646E-1BF29A9DE5EC}"/>
              </a:ext>
            </a:extLst>
          </p:cNvPr>
          <p:cNvPicPr>
            <a:picLocks noChangeAspect="1"/>
          </p:cNvPicPr>
          <p:nvPr/>
        </p:nvPicPr>
        <p:blipFill>
          <a:blip r:embed="rId2"/>
          <a:stretch>
            <a:fillRect/>
          </a:stretch>
        </p:blipFill>
        <p:spPr>
          <a:xfrm>
            <a:off x="2371205" y="2052445"/>
            <a:ext cx="7449590" cy="2753109"/>
          </a:xfrm>
          <a:prstGeom prst="rect">
            <a:avLst/>
          </a:prstGeom>
        </p:spPr>
      </p:pic>
    </p:spTree>
    <p:extLst>
      <p:ext uri="{BB962C8B-B14F-4D97-AF65-F5344CB8AC3E}">
        <p14:creationId xmlns:p14="http://schemas.microsoft.com/office/powerpoint/2010/main" val="1365112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a:t>Pre-requisites for the workshop</a:t>
            </a:r>
          </a:p>
        </p:txBody>
      </p:sp>
      <p:sp>
        <p:nvSpPr>
          <p:cNvPr id="3" name="Content Placeholder 2">
            <a:extLst>
              <a:ext uri="{FF2B5EF4-FFF2-40B4-BE49-F238E27FC236}">
                <a16:creationId xmlns:a16="http://schemas.microsoft.com/office/drawing/2014/main" id="{AAB3A99A-A813-941A-78A5-71EA645DBE82}"/>
              </a:ext>
            </a:extLst>
          </p:cNvPr>
          <p:cNvSpPr>
            <a:spLocks noGrp="1"/>
          </p:cNvSpPr>
          <p:nvPr>
            <p:ph idx="1"/>
          </p:nvPr>
        </p:nvSpPr>
        <p:spPr>
          <a:xfrm>
            <a:off x="1115568" y="2478024"/>
            <a:ext cx="10168128" cy="3694176"/>
          </a:xfrm>
        </p:spPr>
        <p:txBody>
          <a:bodyPr>
            <a:normAutofit/>
          </a:bodyPr>
          <a:lstStyle/>
          <a:p>
            <a:r>
              <a:rPr lang="en-IN" dirty="0">
                <a:latin typeface="Congenial" panose="02000503040000020004" pitchFamily="2" charset="0"/>
              </a:rPr>
              <a:t>You have a laptop with Python 3.10+ installed on it</a:t>
            </a:r>
          </a:p>
          <a:p>
            <a:r>
              <a:rPr lang="en-IN" dirty="0">
                <a:latin typeface="Congenial" panose="02000503040000020004" pitchFamily="2" charset="0"/>
              </a:rPr>
              <a:t>You have a text editor or IDE to edit code</a:t>
            </a:r>
          </a:p>
          <a:p>
            <a:r>
              <a:rPr lang="en-IN" dirty="0">
                <a:latin typeface="Congenial" panose="02000503040000020004" pitchFamily="2" charset="0"/>
              </a:rPr>
              <a:t>You know how to get code from </a:t>
            </a:r>
            <a:r>
              <a:rPr lang="en-IN" dirty="0" err="1">
                <a:latin typeface="Congenial" panose="02000503040000020004" pitchFamily="2" charset="0"/>
              </a:rPr>
              <a:t>github</a:t>
            </a:r>
            <a:endParaRPr lang="en-IN" dirty="0">
              <a:latin typeface="Congenial" panose="02000503040000020004" pitchFamily="2" charset="0"/>
            </a:endParaRPr>
          </a:p>
          <a:p>
            <a:r>
              <a:rPr lang="en-IN" dirty="0">
                <a:latin typeface="Congenial" panose="02000503040000020004" pitchFamily="2" charset="0"/>
              </a:rPr>
              <a:t>You already have some knowledge of Python. We will be using advanced features of Python</a:t>
            </a:r>
          </a:p>
        </p:txBody>
      </p:sp>
    </p:spTree>
    <p:extLst>
      <p:ext uri="{BB962C8B-B14F-4D97-AF65-F5344CB8AC3E}">
        <p14:creationId xmlns:p14="http://schemas.microsoft.com/office/powerpoint/2010/main" val="11578499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D283E4-B937-A73A-6C8F-EB2695D074D9}"/>
              </a:ext>
            </a:extLst>
          </p:cNvPr>
          <p:cNvPicPr>
            <a:picLocks noChangeAspect="1"/>
          </p:cNvPicPr>
          <p:nvPr/>
        </p:nvPicPr>
        <p:blipFill>
          <a:blip r:embed="rId2"/>
          <a:stretch>
            <a:fillRect/>
          </a:stretch>
        </p:blipFill>
        <p:spPr>
          <a:xfrm>
            <a:off x="2771311" y="2414446"/>
            <a:ext cx="6649378" cy="2029108"/>
          </a:xfrm>
          <a:prstGeom prst="rect">
            <a:avLst/>
          </a:prstGeom>
        </p:spPr>
      </p:pic>
    </p:spTree>
    <p:extLst>
      <p:ext uri="{BB962C8B-B14F-4D97-AF65-F5344CB8AC3E}">
        <p14:creationId xmlns:p14="http://schemas.microsoft.com/office/powerpoint/2010/main" val="23645439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8543FD-913E-7568-646E-1BF29A9DE5EC}"/>
              </a:ext>
            </a:extLst>
          </p:cNvPr>
          <p:cNvPicPr>
            <a:picLocks noChangeAspect="1"/>
          </p:cNvPicPr>
          <p:nvPr/>
        </p:nvPicPr>
        <p:blipFill>
          <a:blip r:embed="rId2"/>
          <a:stretch>
            <a:fillRect/>
          </a:stretch>
        </p:blipFill>
        <p:spPr>
          <a:xfrm>
            <a:off x="2371205" y="2052445"/>
            <a:ext cx="7449590" cy="2753109"/>
          </a:xfrm>
          <a:prstGeom prst="rect">
            <a:avLst/>
          </a:prstGeom>
        </p:spPr>
      </p:pic>
      <p:pic>
        <p:nvPicPr>
          <p:cNvPr id="2" name="Picture 1" descr="A green snake with a black background&#10;&#10;Description automatically generated with low confidence">
            <a:extLst>
              <a:ext uri="{FF2B5EF4-FFF2-40B4-BE49-F238E27FC236}">
                <a16:creationId xmlns:a16="http://schemas.microsoft.com/office/drawing/2014/main" id="{C6F74370-7F83-AF7F-C453-8BCFC768A0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5850" y="4883150"/>
            <a:ext cx="1524000" cy="1524000"/>
          </a:xfrm>
          <a:prstGeom prst="rect">
            <a:avLst/>
          </a:prstGeom>
        </p:spPr>
      </p:pic>
      <p:sp>
        <p:nvSpPr>
          <p:cNvPr id="4" name="Rectangle: Rounded Corners 3">
            <a:extLst>
              <a:ext uri="{FF2B5EF4-FFF2-40B4-BE49-F238E27FC236}">
                <a16:creationId xmlns:a16="http://schemas.microsoft.com/office/drawing/2014/main" id="{0F1CC171-43F4-A17B-1065-D4A60336A2CF}"/>
              </a:ext>
            </a:extLst>
          </p:cNvPr>
          <p:cNvSpPr/>
          <p:nvPr/>
        </p:nvSpPr>
        <p:spPr>
          <a:xfrm>
            <a:off x="7414351" y="3035147"/>
            <a:ext cx="3488599" cy="1600353"/>
          </a:xfrm>
          <a:prstGeom prst="roundRect">
            <a:avLst/>
          </a:prstGeom>
          <a:solidFill>
            <a:srgbClr val="FAB3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ongenial" panose="02000503040000020004" pitchFamily="2" charset="0"/>
              </a:rPr>
              <a:t>A list is mutable. If we change it, it affects all the other places where that list is used, making the operation impure</a:t>
            </a:r>
          </a:p>
        </p:txBody>
      </p:sp>
      <p:sp>
        <p:nvSpPr>
          <p:cNvPr id="5" name="Isosceles Triangle 4">
            <a:extLst>
              <a:ext uri="{FF2B5EF4-FFF2-40B4-BE49-F238E27FC236}">
                <a16:creationId xmlns:a16="http://schemas.microsoft.com/office/drawing/2014/main" id="{4C12A226-F2F8-F95E-EB4F-9FBE24C995B2}"/>
              </a:ext>
            </a:extLst>
          </p:cNvPr>
          <p:cNvSpPr/>
          <p:nvPr/>
        </p:nvSpPr>
        <p:spPr>
          <a:xfrm rot="10800000">
            <a:off x="10032999" y="4368800"/>
            <a:ext cx="346075" cy="514350"/>
          </a:xfrm>
          <a:prstGeom prst="triangle">
            <a:avLst>
              <a:gd name="adj" fmla="val 12284"/>
            </a:avLst>
          </a:prstGeom>
          <a:solidFill>
            <a:srgbClr val="FAB3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38035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a:t>List operations</a:t>
            </a:r>
          </a:p>
        </p:txBody>
      </p:sp>
      <p:sp>
        <p:nvSpPr>
          <p:cNvPr id="3" name="Content Placeholder 2">
            <a:extLst>
              <a:ext uri="{FF2B5EF4-FFF2-40B4-BE49-F238E27FC236}">
                <a16:creationId xmlns:a16="http://schemas.microsoft.com/office/drawing/2014/main" id="{A595E86F-56BB-D50E-7E38-6BA85BEF7FAB}"/>
              </a:ext>
            </a:extLst>
          </p:cNvPr>
          <p:cNvSpPr>
            <a:spLocks noGrp="1"/>
          </p:cNvSpPr>
          <p:nvPr>
            <p:ph idx="1"/>
          </p:nvPr>
        </p:nvSpPr>
        <p:spPr>
          <a:xfrm>
            <a:off x="1115568" y="2478024"/>
            <a:ext cx="10168128" cy="3694176"/>
          </a:xfrm>
        </p:spPr>
        <p:txBody>
          <a:bodyPr>
            <a:normAutofit/>
          </a:bodyPr>
          <a:lstStyle/>
          <a:p>
            <a:r>
              <a:rPr lang="en-IN" dirty="0">
                <a:latin typeface="Congenial" panose="02000503040000020004" pitchFamily="2" charset="0"/>
              </a:rPr>
              <a:t>Prefer + instead of .extend()</a:t>
            </a:r>
          </a:p>
          <a:p>
            <a:r>
              <a:rPr lang="en-IN" dirty="0">
                <a:latin typeface="Congenial" panose="02000503040000020004" pitchFamily="2" charset="0"/>
              </a:rPr>
              <a:t>Use [*</a:t>
            </a:r>
            <a:r>
              <a:rPr lang="en-IN" dirty="0" err="1">
                <a:latin typeface="Congenial" panose="02000503040000020004" pitchFamily="2" charset="0"/>
              </a:rPr>
              <a:t>lst</a:t>
            </a:r>
            <a:r>
              <a:rPr lang="en-IN" dirty="0">
                <a:latin typeface="Congenial" panose="02000503040000020004" pitchFamily="2" charset="0"/>
              </a:rPr>
              <a:t>, value] to append value to </a:t>
            </a:r>
            <a:r>
              <a:rPr lang="en-IN" dirty="0" err="1">
                <a:latin typeface="Congenial" panose="02000503040000020004" pitchFamily="2" charset="0"/>
              </a:rPr>
              <a:t>lst</a:t>
            </a:r>
            <a:endParaRPr lang="en-IN" dirty="0">
              <a:latin typeface="Congenial" panose="02000503040000020004" pitchFamily="2" charset="0"/>
            </a:endParaRPr>
          </a:p>
          <a:p>
            <a:r>
              <a:rPr lang="en-IN" dirty="0">
                <a:latin typeface="Congenial" panose="02000503040000020004" pitchFamily="2" charset="0"/>
              </a:rPr>
              <a:t>Use </a:t>
            </a:r>
            <a:r>
              <a:rPr lang="en-IN" dirty="0" err="1">
                <a:latin typeface="Congenial" panose="02000503040000020004" pitchFamily="2" charset="0"/>
              </a:rPr>
              <a:t>lst</a:t>
            </a:r>
            <a:r>
              <a:rPr lang="en-IN" dirty="0">
                <a:latin typeface="Congenial" panose="02000503040000020004" pitchFamily="2" charset="0"/>
              </a:rPr>
              <a:t>[:-1] to remove the last element of a list</a:t>
            </a:r>
          </a:p>
          <a:p>
            <a:r>
              <a:rPr lang="en-IN" dirty="0">
                <a:latin typeface="Congenial" panose="02000503040000020004" pitchFamily="2" charset="0"/>
              </a:rPr>
              <a:t>Use [</a:t>
            </a:r>
            <a:r>
              <a:rPr lang="en-IN" dirty="0" err="1">
                <a:latin typeface="Congenial" panose="02000503040000020004" pitchFamily="2" charset="0"/>
              </a:rPr>
              <a:t>val</a:t>
            </a:r>
            <a:r>
              <a:rPr lang="en-IN" dirty="0">
                <a:latin typeface="Congenial" panose="02000503040000020004" pitchFamily="2" charset="0"/>
              </a:rPr>
              <a:t> for </a:t>
            </a:r>
            <a:r>
              <a:rPr lang="en-IN" dirty="0" err="1">
                <a:latin typeface="Congenial" panose="02000503040000020004" pitchFamily="2" charset="0"/>
              </a:rPr>
              <a:t>val</a:t>
            </a:r>
            <a:r>
              <a:rPr lang="en-IN" dirty="0">
                <a:latin typeface="Congenial" panose="02000503040000020004" pitchFamily="2" charset="0"/>
              </a:rPr>
              <a:t> in </a:t>
            </a:r>
            <a:r>
              <a:rPr lang="en-IN" dirty="0" err="1">
                <a:latin typeface="Congenial" panose="02000503040000020004" pitchFamily="2" charset="0"/>
              </a:rPr>
              <a:t>lst</a:t>
            </a:r>
            <a:r>
              <a:rPr lang="en-IN" dirty="0">
                <a:latin typeface="Congenial" panose="02000503040000020004" pitchFamily="2" charset="0"/>
              </a:rPr>
              <a:t> if </a:t>
            </a:r>
            <a:r>
              <a:rPr lang="en-IN" dirty="0" err="1">
                <a:latin typeface="Congenial" panose="02000503040000020004" pitchFamily="2" charset="0"/>
              </a:rPr>
              <a:t>val</a:t>
            </a:r>
            <a:r>
              <a:rPr lang="en-IN" dirty="0">
                <a:latin typeface="Congenial" panose="02000503040000020004" pitchFamily="2" charset="0"/>
              </a:rPr>
              <a:t> != target] to remove a target value from a list</a:t>
            </a:r>
          </a:p>
          <a:p>
            <a:r>
              <a:rPr lang="en-IN" dirty="0">
                <a:latin typeface="Congenial" panose="02000503040000020004" pitchFamily="2" charset="0"/>
              </a:rPr>
              <a:t>Use </a:t>
            </a:r>
            <a:r>
              <a:rPr lang="en-IN" dirty="0" err="1">
                <a:latin typeface="Congenial" panose="02000503040000020004" pitchFamily="2" charset="0"/>
              </a:rPr>
              <a:t>lst</a:t>
            </a:r>
            <a:r>
              <a:rPr lang="en-IN" dirty="0">
                <a:latin typeface="Congenial" panose="02000503040000020004" pitchFamily="2" charset="0"/>
              </a:rPr>
              <a:t>[:] to make a copy of a list</a:t>
            </a:r>
          </a:p>
        </p:txBody>
      </p:sp>
    </p:spTree>
    <p:extLst>
      <p:ext uri="{BB962C8B-B14F-4D97-AF65-F5344CB8AC3E}">
        <p14:creationId xmlns:p14="http://schemas.microsoft.com/office/powerpoint/2010/main" val="3571304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err="1"/>
              <a:t>Dict</a:t>
            </a:r>
            <a:r>
              <a:rPr lang="en-IN" dirty="0"/>
              <a:t> operations</a:t>
            </a:r>
          </a:p>
        </p:txBody>
      </p:sp>
      <p:sp>
        <p:nvSpPr>
          <p:cNvPr id="3" name="Content Placeholder 2">
            <a:extLst>
              <a:ext uri="{FF2B5EF4-FFF2-40B4-BE49-F238E27FC236}">
                <a16:creationId xmlns:a16="http://schemas.microsoft.com/office/drawing/2014/main" id="{A595E86F-56BB-D50E-7E38-6BA85BEF7FAB}"/>
              </a:ext>
            </a:extLst>
          </p:cNvPr>
          <p:cNvSpPr>
            <a:spLocks noGrp="1"/>
          </p:cNvSpPr>
          <p:nvPr>
            <p:ph idx="1"/>
          </p:nvPr>
        </p:nvSpPr>
        <p:spPr>
          <a:xfrm>
            <a:off x="1115568" y="2478024"/>
            <a:ext cx="10168128" cy="3694176"/>
          </a:xfrm>
        </p:spPr>
        <p:txBody>
          <a:bodyPr>
            <a:normAutofit/>
          </a:bodyPr>
          <a:lstStyle/>
          <a:p>
            <a:r>
              <a:rPr lang="en-IN" dirty="0">
                <a:latin typeface="Congenial" panose="02000503040000020004" pitchFamily="2" charset="0"/>
              </a:rPr>
              <a:t>Use the union operator | to add or update keys in a dictionary</a:t>
            </a:r>
          </a:p>
          <a:p>
            <a:r>
              <a:rPr lang="en-IN" dirty="0">
                <a:latin typeface="Congenial" panose="02000503040000020004" pitchFamily="2" charset="0"/>
              </a:rPr>
              <a:t>Use .copy() method to make a copy of the dictionary</a:t>
            </a:r>
          </a:p>
        </p:txBody>
      </p:sp>
    </p:spTree>
    <p:extLst>
      <p:ext uri="{BB962C8B-B14F-4D97-AF65-F5344CB8AC3E}">
        <p14:creationId xmlns:p14="http://schemas.microsoft.com/office/powerpoint/2010/main" val="4504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103FC9A-D93F-BFDB-9664-8372F6E3A975}"/>
              </a:ext>
            </a:extLst>
          </p:cNvPr>
          <p:cNvPicPr>
            <a:picLocks noChangeAspect="1"/>
          </p:cNvPicPr>
          <p:nvPr/>
        </p:nvPicPr>
        <p:blipFill>
          <a:blip r:embed="rId2"/>
          <a:stretch>
            <a:fillRect/>
          </a:stretch>
        </p:blipFill>
        <p:spPr>
          <a:xfrm>
            <a:off x="2723679" y="1154551"/>
            <a:ext cx="6744641" cy="1600423"/>
          </a:xfrm>
          <a:prstGeom prst="rect">
            <a:avLst/>
          </a:prstGeom>
        </p:spPr>
      </p:pic>
      <p:pic>
        <p:nvPicPr>
          <p:cNvPr id="9" name="Picture 8">
            <a:extLst>
              <a:ext uri="{FF2B5EF4-FFF2-40B4-BE49-F238E27FC236}">
                <a16:creationId xmlns:a16="http://schemas.microsoft.com/office/drawing/2014/main" id="{B70D1DF8-F8F6-BA46-A859-52526E217839}"/>
              </a:ext>
            </a:extLst>
          </p:cNvPr>
          <p:cNvPicPr>
            <a:picLocks noChangeAspect="1"/>
          </p:cNvPicPr>
          <p:nvPr/>
        </p:nvPicPr>
        <p:blipFill>
          <a:blip r:embed="rId3"/>
          <a:stretch>
            <a:fillRect/>
          </a:stretch>
        </p:blipFill>
        <p:spPr>
          <a:xfrm>
            <a:off x="2647728" y="3155157"/>
            <a:ext cx="5963482" cy="1895740"/>
          </a:xfrm>
          <a:prstGeom prst="rect">
            <a:avLst/>
          </a:prstGeom>
        </p:spPr>
      </p:pic>
      <p:sp>
        <p:nvSpPr>
          <p:cNvPr id="10" name="Rectangle: Rounded Corners 9">
            <a:extLst>
              <a:ext uri="{FF2B5EF4-FFF2-40B4-BE49-F238E27FC236}">
                <a16:creationId xmlns:a16="http://schemas.microsoft.com/office/drawing/2014/main" id="{D7A5B6E9-5299-9F46-D3E9-E763DEDAD0C3}"/>
              </a:ext>
            </a:extLst>
          </p:cNvPr>
          <p:cNvSpPr/>
          <p:nvPr/>
        </p:nvSpPr>
        <p:spPr>
          <a:xfrm>
            <a:off x="6320101" y="4103027"/>
            <a:ext cx="1489621" cy="3693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False</a:t>
            </a:r>
          </a:p>
        </p:txBody>
      </p:sp>
      <p:cxnSp>
        <p:nvCxnSpPr>
          <p:cNvPr id="11" name="Straight Arrow Connector 10">
            <a:extLst>
              <a:ext uri="{FF2B5EF4-FFF2-40B4-BE49-F238E27FC236}">
                <a16:creationId xmlns:a16="http://schemas.microsoft.com/office/drawing/2014/main" id="{95195AD5-C00D-641C-8C7E-AC3F290D2011}"/>
              </a:ext>
            </a:extLst>
          </p:cNvPr>
          <p:cNvCxnSpPr>
            <a:cxnSpLocks/>
          </p:cNvCxnSpPr>
          <p:nvPr/>
        </p:nvCxnSpPr>
        <p:spPr>
          <a:xfrm flipH="1">
            <a:off x="5631008" y="4309790"/>
            <a:ext cx="66093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Rectangle: Rounded Corners 12">
            <a:extLst>
              <a:ext uri="{FF2B5EF4-FFF2-40B4-BE49-F238E27FC236}">
                <a16:creationId xmlns:a16="http://schemas.microsoft.com/office/drawing/2014/main" id="{755EC8B6-234F-94D3-41D5-462CB406AF7B}"/>
              </a:ext>
            </a:extLst>
          </p:cNvPr>
          <p:cNvSpPr/>
          <p:nvPr/>
        </p:nvSpPr>
        <p:spPr>
          <a:xfrm>
            <a:off x="3486706" y="5266414"/>
            <a:ext cx="1489621" cy="3693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Mutable</a:t>
            </a:r>
          </a:p>
        </p:txBody>
      </p:sp>
      <p:cxnSp>
        <p:nvCxnSpPr>
          <p:cNvPr id="14" name="Straight Arrow Connector 13">
            <a:extLst>
              <a:ext uri="{FF2B5EF4-FFF2-40B4-BE49-F238E27FC236}">
                <a16:creationId xmlns:a16="http://schemas.microsoft.com/office/drawing/2014/main" id="{BDB13DEA-DC2B-7503-E602-5AB989AD9AD6}"/>
              </a:ext>
            </a:extLst>
          </p:cNvPr>
          <p:cNvCxnSpPr>
            <a:cxnSpLocks/>
          </p:cNvCxnSpPr>
          <p:nvPr/>
        </p:nvCxnSpPr>
        <p:spPr>
          <a:xfrm flipV="1">
            <a:off x="4019924" y="4810703"/>
            <a:ext cx="0" cy="4557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4114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70D1DF8-F8F6-BA46-A859-52526E217839}"/>
              </a:ext>
            </a:extLst>
          </p:cNvPr>
          <p:cNvPicPr>
            <a:picLocks noChangeAspect="1"/>
          </p:cNvPicPr>
          <p:nvPr/>
        </p:nvPicPr>
        <p:blipFill>
          <a:blip r:embed="rId2"/>
          <a:stretch>
            <a:fillRect/>
          </a:stretch>
        </p:blipFill>
        <p:spPr>
          <a:xfrm>
            <a:off x="2647728" y="3155157"/>
            <a:ext cx="5963482" cy="1895740"/>
          </a:xfrm>
          <a:prstGeom prst="rect">
            <a:avLst/>
          </a:prstGeom>
        </p:spPr>
      </p:pic>
      <p:sp>
        <p:nvSpPr>
          <p:cNvPr id="10" name="Rectangle: Rounded Corners 9">
            <a:extLst>
              <a:ext uri="{FF2B5EF4-FFF2-40B4-BE49-F238E27FC236}">
                <a16:creationId xmlns:a16="http://schemas.microsoft.com/office/drawing/2014/main" id="{D7A5B6E9-5299-9F46-D3E9-E763DEDAD0C3}"/>
              </a:ext>
            </a:extLst>
          </p:cNvPr>
          <p:cNvSpPr/>
          <p:nvPr/>
        </p:nvSpPr>
        <p:spPr>
          <a:xfrm>
            <a:off x="6320101" y="4103027"/>
            <a:ext cx="1489621" cy="3693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True</a:t>
            </a:r>
          </a:p>
        </p:txBody>
      </p:sp>
      <p:cxnSp>
        <p:nvCxnSpPr>
          <p:cNvPr id="11" name="Straight Arrow Connector 10">
            <a:extLst>
              <a:ext uri="{FF2B5EF4-FFF2-40B4-BE49-F238E27FC236}">
                <a16:creationId xmlns:a16="http://schemas.microsoft.com/office/drawing/2014/main" id="{95195AD5-C00D-641C-8C7E-AC3F290D2011}"/>
              </a:ext>
            </a:extLst>
          </p:cNvPr>
          <p:cNvCxnSpPr>
            <a:cxnSpLocks/>
          </p:cNvCxnSpPr>
          <p:nvPr/>
        </p:nvCxnSpPr>
        <p:spPr>
          <a:xfrm flipH="1">
            <a:off x="5631008" y="4309790"/>
            <a:ext cx="66093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Rectangle: Rounded Corners 12">
            <a:extLst>
              <a:ext uri="{FF2B5EF4-FFF2-40B4-BE49-F238E27FC236}">
                <a16:creationId xmlns:a16="http://schemas.microsoft.com/office/drawing/2014/main" id="{755EC8B6-234F-94D3-41D5-462CB406AF7B}"/>
              </a:ext>
            </a:extLst>
          </p:cNvPr>
          <p:cNvSpPr/>
          <p:nvPr/>
        </p:nvSpPr>
        <p:spPr>
          <a:xfrm>
            <a:off x="3486706" y="5266414"/>
            <a:ext cx="1489621" cy="3693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Error</a:t>
            </a:r>
          </a:p>
        </p:txBody>
      </p:sp>
      <p:cxnSp>
        <p:nvCxnSpPr>
          <p:cNvPr id="14" name="Straight Arrow Connector 13">
            <a:extLst>
              <a:ext uri="{FF2B5EF4-FFF2-40B4-BE49-F238E27FC236}">
                <a16:creationId xmlns:a16="http://schemas.microsoft.com/office/drawing/2014/main" id="{BDB13DEA-DC2B-7503-E602-5AB989AD9AD6}"/>
              </a:ext>
            </a:extLst>
          </p:cNvPr>
          <p:cNvCxnSpPr>
            <a:cxnSpLocks/>
          </p:cNvCxnSpPr>
          <p:nvPr/>
        </p:nvCxnSpPr>
        <p:spPr>
          <a:xfrm flipV="1">
            <a:off x="4019924" y="4810703"/>
            <a:ext cx="0" cy="4557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E50AD16F-F7E3-4AD3-5496-AB4FCB3CDAFC}"/>
              </a:ext>
            </a:extLst>
          </p:cNvPr>
          <p:cNvPicPr>
            <a:picLocks noChangeAspect="1"/>
          </p:cNvPicPr>
          <p:nvPr/>
        </p:nvPicPr>
        <p:blipFill>
          <a:blip r:embed="rId3"/>
          <a:stretch>
            <a:fillRect/>
          </a:stretch>
        </p:blipFill>
        <p:spPr>
          <a:xfrm>
            <a:off x="2694383" y="665326"/>
            <a:ext cx="6039693" cy="2210108"/>
          </a:xfrm>
          <a:prstGeom prst="rect">
            <a:avLst/>
          </a:prstGeom>
        </p:spPr>
      </p:pic>
    </p:spTree>
    <p:extLst>
      <p:ext uri="{BB962C8B-B14F-4D97-AF65-F5344CB8AC3E}">
        <p14:creationId xmlns:p14="http://schemas.microsoft.com/office/powerpoint/2010/main" val="645608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a:t>Lesson Learned</a:t>
            </a:r>
          </a:p>
        </p:txBody>
      </p:sp>
      <p:sp>
        <p:nvSpPr>
          <p:cNvPr id="3" name="Content Placeholder 2">
            <a:extLst>
              <a:ext uri="{FF2B5EF4-FFF2-40B4-BE49-F238E27FC236}">
                <a16:creationId xmlns:a16="http://schemas.microsoft.com/office/drawing/2014/main" id="{A595E86F-56BB-D50E-7E38-6BA85BEF7FAB}"/>
              </a:ext>
            </a:extLst>
          </p:cNvPr>
          <p:cNvSpPr>
            <a:spLocks noGrp="1"/>
          </p:cNvSpPr>
          <p:nvPr>
            <p:ph idx="1"/>
          </p:nvPr>
        </p:nvSpPr>
        <p:spPr>
          <a:xfrm>
            <a:off x="1115568" y="2478024"/>
            <a:ext cx="10168128" cy="3694176"/>
          </a:xfrm>
        </p:spPr>
        <p:txBody>
          <a:bodyPr>
            <a:normAutofit lnSpcReduction="10000"/>
          </a:bodyPr>
          <a:lstStyle/>
          <a:p>
            <a:r>
              <a:rPr lang="en-IN" dirty="0">
                <a:latin typeface="Congenial" panose="02000503040000020004" pitchFamily="2" charset="0"/>
              </a:rPr>
              <a:t>Be very, very, careful with mutating data. It makes all the other functions that use the same data impure</a:t>
            </a:r>
          </a:p>
          <a:p>
            <a:r>
              <a:rPr lang="en-IN" dirty="0">
                <a:latin typeface="Congenial" panose="02000503040000020004" pitchFamily="2" charset="0"/>
              </a:rPr>
              <a:t>tuples, numbers and strings are immutable in python</a:t>
            </a:r>
          </a:p>
          <a:p>
            <a:r>
              <a:rPr lang="en-IN" dirty="0">
                <a:latin typeface="Congenial" panose="02000503040000020004" pitchFamily="2" charset="0"/>
              </a:rPr>
              <a:t>list, </a:t>
            </a:r>
            <a:r>
              <a:rPr lang="en-IN" dirty="0" err="1">
                <a:latin typeface="Congenial" panose="02000503040000020004" pitchFamily="2" charset="0"/>
              </a:rPr>
              <a:t>dict</a:t>
            </a:r>
            <a:r>
              <a:rPr lang="en-IN" dirty="0">
                <a:latin typeface="Congenial" panose="02000503040000020004" pitchFamily="2" charset="0"/>
              </a:rPr>
              <a:t> are mutable, so prefer immutable operations or make a copy and mutate</a:t>
            </a:r>
          </a:p>
          <a:p>
            <a:r>
              <a:rPr lang="en-IN" dirty="0" err="1">
                <a:latin typeface="Congenial" panose="02000503040000020004" pitchFamily="2" charset="0"/>
              </a:rPr>
              <a:t>dataclasses</a:t>
            </a:r>
            <a:r>
              <a:rPr lang="en-IN" dirty="0">
                <a:latin typeface="Congenial" panose="02000503040000020004" pitchFamily="2" charset="0"/>
              </a:rPr>
              <a:t> make it easy to make immutable data structures</a:t>
            </a:r>
          </a:p>
        </p:txBody>
      </p:sp>
    </p:spTree>
    <p:extLst>
      <p:ext uri="{BB962C8B-B14F-4D97-AF65-F5344CB8AC3E}">
        <p14:creationId xmlns:p14="http://schemas.microsoft.com/office/powerpoint/2010/main" val="193789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a:t>Or pip install </a:t>
            </a:r>
            <a:r>
              <a:rPr lang="en-IN" dirty="0" err="1"/>
              <a:t>pyrsistent</a:t>
            </a:r>
            <a:endParaRPr lang="en-IN" dirty="0"/>
          </a:p>
        </p:txBody>
      </p:sp>
      <p:pic>
        <p:nvPicPr>
          <p:cNvPr id="7" name="Picture 6">
            <a:extLst>
              <a:ext uri="{FF2B5EF4-FFF2-40B4-BE49-F238E27FC236}">
                <a16:creationId xmlns:a16="http://schemas.microsoft.com/office/drawing/2014/main" id="{1008A7AF-E6D2-7941-5D4D-8A1ED7D39183}"/>
              </a:ext>
            </a:extLst>
          </p:cNvPr>
          <p:cNvPicPr>
            <a:picLocks noChangeAspect="1"/>
          </p:cNvPicPr>
          <p:nvPr/>
        </p:nvPicPr>
        <p:blipFill>
          <a:blip r:embed="rId2"/>
          <a:stretch>
            <a:fillRect/>
          </a:stretch>
        </p:blipFill>
        <p:spPr>
          <a:xfrm>
            <a:off x="2428039" y="2205646"/>
            <a:ext cx="7049484" cy="4429743"/>
          </a:xfrm>
          <a:prstGeom prst="rect">
            <a:avLst/>
          </a:prstGeom>
        </p:spPr>
      </p:pic>
    </p:spTree>
    <p:extLst>
      <p:ext uri="{BB962C8B-B14F-4D97-AF65-F5344CB8AC3E}">
        <p14:creationId xmlns:p14="http://schemas.microsoft.com/office/powerpoint/2010/main" val="35775228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normAutofit/>
          </a:bodyPr>
          <a:lstStyle/>
          <a:p>
            <a:r>
              <a:rPr lang="en-IN" dirty="0"/>
              <a:t>BREAK</a:t>
            </a:r>
          </a:p>
        </p:txBody>
      </p:sp>
      <p:sp>
        <p:nvSpPr>
          <p:cNvPr id="4" name="Text Placeholder 3">
            <a:extLst>
              <a:ext uri="{FF2B5EF4-FFF2-40B4-BE49-F238E27FC236}">
                <a16:creationId xmlns:a16="http://schemas.microsoft.com/office/drawing/2014/main" id="{EECD0290-AD50-32F4-D88E-8F690C9E4500}"/>
              </a:ext>
            </a:extLst>
          </p:cNvPr>
          <p:cNvSpPr>
            <a:spLocks noGrp="1"/>
          </p:cNvSpPr>
          <p:nvPr>
            <p:ph type="body" idx="1"/>
          </p:nvPr>
        </p:nvSpPr>
        <p:spPr/>
        <p:txBody>
          <a:bodyPr/>
          <a:lstStyle/>
          <a:p>
            <a:r>
              <a:rPr lang="en-IN" dirty="0"/>
              <a:t>20 mins</a:t>
            </a:r>
          </a:p>
        </p:txBody>
      </p:sp>
    </p:spTree>
    <p:extLst>
      <p:ext uri="{BB962C8B-B14F-4D97-AF65-F5344CB8AC3E}">
        <p14:creationId xmlns:p14="http://schemas.microsoft.com/office/powerpoint/2010/main" val="37700436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normAutofit/>
          </a:bodyPr>
          <a:lstStyle/>
          <a:p>
            <a:r>
              <a:rPr lang="en-IN" dirty="0"/>
              <a:t>Part 4: Generators</a:t>
            </a:r>
          </a:p>
        </p:txBody>
      </p:sp>
      <p:sp>
        <p:nvSpPr>
          <p:cNvPr id="4" name="Text Placeholder 3">
            <a:extLst>
              <a:ext uri="{FF2B5EF4-FFF2-40B4-BE49-F238E27FC236}">
                <a16:creationId xmlns:a16="http://schemas.microsoft.com/office/drawing/2014/main" id="{EECD0290-AD50-32F4-D88E-8F690C9E4500}"/>
              </a:ext>
            </a:extLst>
          </p:cNvPr>
          <p:cNvSpPr>
            <a:spLocks noGrp="1"/>
          </p:cNvSpPr>
          <p:nvPr>
            <p:ph type="body" idx="1"/>
          </p:nvPr>
        </p:nvSpPr>
        <p:spPr/>
        <p:txBody>
          <a:bodyPr/>
          <a:lstStyle/>
          <a:p>
            <a:r>
              <a:rPr lang="en-IN" dirty="0"/>
              <a:t>Working with lazy streams</a:t>
            </a:r>
          </a:p>
        </p:txBody>
      </p:sp>
    </p:spTree>
    <p:extLst>
      <p:ext uri="{BB962C8B-B14F-4D97-AF65-F5344CB8AC3E}">
        <p14:creationId xmlns:p14="http://schemas.microsoft.com/office/powerpoint/2010/main" val="719957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a:t>Demo: Blackjack</a:t>
            </a:r>
          </a:p>
        </p:txBody>
      </p:sp>
      <p:sp>
        <p:nvSpPr>
          <p:cNvPr id="3" name="Content Placeholder 2">
            <a:extLst>
              <a:ext uri="{FF2B5EF4-FFF2-40B4-BE49-F238E27FC236}">
                <a16:creationId xmlns:a16="http://schemas.microsoft.com/office/drawing/2014/main" id="{AAB3A99A-A813-941A-78A5-71EA645DBE82}"/>
              </a:ext>
            </a:extLst>
          </p:cNvPr>
          <p:cNvSpPr>
            <a:spLocks noGrp="1"/>
          </p:cNvSpPr>
          <p:nvPr>
            <p:ph idx="1"/>
          </p:nvPr>
        </p:nvSpPr>
        <p:spPr>
          <a:xfrm>
            <a:off x="1115568" y="2478024"/>
            <a:ext cx="10168128" cy="3694176"/>
          </a:xfrm>
        </p:spPr>
        <p:txBody>
          <a:bodyPr>
            <a:normAutofit/>
          </a:bodyPr>
          <a:lstStyle/>
          <a:p>
            <a:r>
              <a:rPr lang="en-IN" dirty="0">
                <a:latin typeface="Congenial" panose="02000503040000020004" pitchFamily="2" charset="0"/>
              </a:rPr>
              <a:t>https://www.wikihow.com/Play-Blackjack</a:t>
            </a:r>
          </a:p>
        </p:txBody>
      </p:sp>
    </p:spTree>
    <p:extLst>
      <p:ext uri="{BB962C8B-B14F-4D97-AF65-F5344CB8AC3E}">
        <p14:creationId xmlns:p14="http://schemas.microsoft.com/office/powerpoint/2010/main" val="12782764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A75E2F-3B46-EFB8-8BE6-9973BFC9B1C2}"/>
              </a:ext>
            </a:extLst>
          </p:cNvPr>
          <p:cNvPicPr>
            <a:picLocks noChangeAspect="1"/>
          </p:cNvPicPr>
          <p:nvPr/>
        </p:nvPicPr>
        <p:blipFill>
          <a:blip r:embed="rId2"/>
          <a:stretch>
            <a:fillRect/>
          </a:stretch>
        </p:blipFill>
        <p:spPr>
          <a:xfrm>
            <a:off x="2683550" y="1568557"/>
            <a:ext cx="6563641" cy="2172003"/>
          </a:xfrm>
          <a:prstGeom prst="rect">
            <a:avLst/>
          </a:prstGeom>
        </p:spPr>
      </p:pic>
    </p:spTree>
    <p:extLst>
      <p:ext uri="{BB962C8B-B14F-4D97-AF65-F5344CB8AC3E}">
        <p14:creationId xmlns:p14="http://schemas.microsoft.com/office/powerpoint/2010/main" val="27382859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6AD66F-B47E-E6AB-C57C-9B738A63406C}"/>
              </a:ext>
            </a:extLst>
          </p:cNvPr>
          <p:cNvPicPr>
            <a:picLocks noChangeAspect="1"/>
          </p:cNvPicPr>
          <p:nvPr/>
        </p:nvPicPr>
        <p:blipFill>
          <a:blip r:embed="rId2"/>
          <a:stretch>
            <a:fillRect/>
          </a:stretch>
        </p:blipFill>
        <p:spPr>
          <a:xfrm>
            <a:off x="3533417" y="1704734"/>
            <a:ext cx="5125165" cy="3448531"/>
          </a:xfrm>
          <a:prstGeom prst="rect">
            <a:avLst/>
          </a:prstGeom>
        </p:spPr>
      </p:pic>
    </p:spTree>
    <p:extLst>
      <p:ext uri="{BB962C8B-B14F-4D97-AF65-F5344CB8AC3E}">
        <p14:creationId xmlns:p14="http://schemas.microsoft.com/office/powerpoint/2010/main" val="35105123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8F3701-5909-0806-5300-BA67E36AE5E7}"/>
              </a:ext>
            </a:extLst>
          </p:cNvPr>
          <p:cNvPicPr>
            <a:picLocks noChangeAspect="1"/>
          </p:cNvPicPr>
          <p:nvPr/>
        </p:nvPicPr>
        <p:blipFill>
          <a:blip r:embed="rId2"/>
          <a:stretch>
            <a:fillRect/>
          </a:stretch>
        </p:blipFill>
        <p:spPr>
          <a:xfrm>
            <a:off x="3171417" y="2047682"/>
            <a:ext cx="5849166" cy="2762636"/>
          </a:xfrm>
          <a:prstGeom prst="rect">
            <a:avLst/>
          </a:prstGeom>
        </p:spPr>
      </p:pic>
    </p:spTree>
    <p:extLst>
      <p:ext uri="{BB962C8B-B14F-4D97-AF65-F5344CB8AC3E}">
        <p14:creationId xmlns:p14="http://schemas.microsoft.com/office/powerpoint/2010/main" val="12987091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46C73D-BE72-872B-85B7-77019964648E}"/>
              </a:ext>
            </a:extLst>
          </p:cNvPr>
          <p:cNvPicPr>
            <a:picLocks noChangeAspect="1"/>
          </p:cNvPicPr>
          <p:nvPr/>
        </p:nvPicPr>
        <p:blipFill>
          <a:blip r:embed="rId2"/>
          <a:stretch>
            <a:fillRect/>
          </a:stretch>
        </p:blipFill>
        <p:spPr>
          <a:xfrm>
            <a:off x="2352152" y="1404655"/>
            <a:ext cx="7487695" cy="4048690"/>
          </a:xfrm>
          <a:prstGeom prst="rect">
            <a:avLst/>
          </a:prstGeom>
        </p:spPr>
      </p:pic>
    </p:spTree>
    <p:extLst>
      <p:ext uri="{BB962C8B-B14F-4D97-AF65-F5344CB8AC3E}">
        <p14:creationId xmlns:p14="http://schemas.microsoft.com/office/powerpoint/2010/main" val="38809822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a:t>Functions vs Generators</a:t>
            </a:r>
          </a:p>
        </p:txBody>
      </p:sp>
      <p:sp>
        <p:nvSpPr>
          <p:cNvPr id="3" name="Content Placeholder 2">
            <a:extLst>
              <a:ext uri="{FF2B5EF4-FFF2-40B4-BE49-F238E27FC236}">
                <a16:creationId xmlns:a16="http://schemas.microsoft.com/office/drawing/2014/main" id="{A595E86F-56BB-D50E-7E38-6BA85BEF7FAB}"/>
              </a:ext>
            </a:extLst>
          </p:cNvPr>
          <p:cNvSpPr>
            <a:spLocks noGrp="1"/>
          </p:cNvSpPr>
          <p:nvPr>
            <p:ph idx="1"/>
          </p:nvPr>
        </p:nvSpPr>
        <p:spPr>
          <a:xfrm>
            <a:off x="1115568" y="2478024"/>
            <a:ext cx="10168128" cy="3694176"/>
          </a:xfrm>
        </p:spPr>
        <p:txBody>
          <a:bodyPr>
            <a:normAutofit fontScale="77500" lnSpcReduction="20000"/>
          </a:bodyPr>
          <a:lstStyle/>
          <a:p>
            <a:r>
              <a:rPr lang="en-IN" dirty="0">
                <a:latin typeface="Congenial" panose="02000503040000020004" pitchFamily="2" charset="0"/>
              </a:rPr>
              <a:t>Functions map an input to an output</a:t>
            </a:r>
          </a:p>
          <a:p>
            <a:r>
              <a:rPr lang="en-IN" dirty="0">
                <a:latin typeface="Congenial" panose="02000503040000020004" pitchFamily="2" charset="0"/>
              </a:rPr>
              <a:t>A generator maps an input to a stream of multiple outputs</a:t>
            </a:r>
          </a:p>
          <a:p>
            <a:r>
              <a:rPr lang="en-IN" dirty="0">
                <a:latin typeface="Congenial" panose="02000503040000020004" pitchFamily="2" charset="0"/>
              </a:rPr>
              <a:t>Function uses </a:t>
            </a:r>
            <a:r>
              <a:rPr lang="en-IN" b="1" dirty="0">
                <a:latin typeface="Congenial" panose="02000503040000020004" pitchFamily="2" charset="0"/>
              </a:rPr>
              <a:t>return</a:t>
            </a:r>
            <a:r>
              <a:rPr lang="en-IN" dirty="0">
                <a:latin typeface="Congenial" panose="02000503040000020004" pitchFamily="2" charset="0"/>
              </a:rPr>
              <a:t> to return an output. Generators use </a:t>
            </a:r>
            <a:r>
              <a:rPr lang="en-IN" b="1" dirty="0">
                <a:latin typeface="Congenial" panose="02000503040000020004" pitchFamily="2" charset="0"/>
              </a:rPr>
              <a:t>yield</a:t>
            </a:r>
            <a:r>
              <a:rPr lang="en-IN" dirty="0">
                <a:latin typeface="Congenial" panose="02000503040000020004" pitchFamily="2" charset="0"/>
              </a:rPr>
              <a:t> to return an output</a:t>
            </a:r>
          </a:p>
          <a:p>
            <a:r>
              <a:rPr lang="en-IN" dirty="0">
                <a:latin typeface="Congenial" panose="02000503040000020004" pitchFamily="2" charset="0"/>
              </a:rPr>
              <a:t>Functions always start execution from the start. Generators resume from the previous yield</a:t>
            </a:r>
          </a:p>
          <a:p>
            <a:r>
              <a:rPr lang="en-IN" dirty="0">
                <a:latin typeface="Congenial" panose="02000503040000020004" pitchFamily="2" charset="0"/>
              </a:rPr>
              <a:t>Generators are lazy - they only compute the next output when asked for it</a:t>
            </a:r>
          </a:p>
          <a:p>
            <a:r>
              <a:rPr lang="en-IN" dirty="0">
                <a:latin typeface="Congenial" panose="02000503040000020004" pitchFamily="2" charset="0"/>
              </a:rPr>
              <a:t>Because of this, generators can potentially be infinite</a:t>
            </a:r>
          </a:p>
        </p:txBody>
      </p:sp>
    </p:spTree>
    <p:extLst>
      <p:ext uri="{BB962C8B-B14F-4D97-AF65-F5344CB8AC3E}">
        <p14:creationId xmlns:p14="http://schemas.microsoft.com/office/powerpoint/2010/main" val="904183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normAutofit/>
          </a:bodyPr>
          <a:lstStyle/>
          <a:p>
            <a:r>
              <a:rPr lang="en-IN" dirty="0"/>
              <a:t>Part 5: Monads</a:t>
            </a:r>
          </a:p>
        </p:txBody>
      </p:sp>
      <p:sp>
        <p:nvSpPr>
          <p:cNvPr id="4" name="Text Placeholder 3">
            <a:extLst>
              <a:ext uri="{FF2B5EF4-FFF2-40B4-BE49-F238E27FC236}">
                <a16:creationId xmlns:a16="http://schemas.microsoft.com/office/drawing/2014/main" id="{EECD0290-AD50-32F4-D88E-8F690C9E4500}"/>
              </a:ext>
            </a:extLst>
          </p:cNvPr>
          <p:cNvSpPr>
            <a:spLocks noGrp="1"/>
          </p:cNvSpPr>
          <p:nvPr>
            <p:ph type="body" idx="1"/>
          </p:nvPr>
        </p:nvSpPr>
        <p:spPr/>
        <p:txBody>
          <a:bodyPr/>
          <a:lstStyle/>
          <a:p>
            <a:r>
              <a:rPr lang="en-IN" dirty="0"/>
              <a:t>Abstractions for managing context</a:t>
            </a:r>
          </a:p>
        </p:txBody>
      </p:sp>
    </p:spTree>
    <p:extLst>
      <p:ext uri="{BB962C8B-B14F-4D97-AF65-F5344CB8AC3E}">
        <p14:creationId xmlns:p14="http://schemas.microsoft.com/office/powerpoint/2010/main" val="22652901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EE18D3-F3E8-F4CD-3528-AAA47BE45409}"/>
              </a:ext>
            </a:extLst>
          </p:cNvPr>
          <p:cNvPicPr>
            <a:picLocks noChangeAspect="1"/>
          </p:cNvPicPr>
          <p:nvPr/>
        </p:nvPicPr>
        <p:blipFill>
          <a:blip r:embed="rId2"/>
          <a:stretch>
            <a:fillRect/>
          </a:stretch>
        </p:blipFill>
        <p:spPr>
          <a:xfrm>
            <a:off x="3695365" y="1404655"/>
            <a:ext cx="4801270" cy="4048690"/>
          </a:xfrm>
          <a:prstGeom prst="rect">
            <a:avLst/>
          </a:prstGeom>
        </p:spPr>
      </p:pic>
    </p:spTree>
    <p:extLst>
      <p:ext uri="{BB962C8B-B14F-4D97-AF65-F5344CB8AC3E}">
        <p14:creationId xmlns:p14="http://schemas.microsoft.com/office/powerpoint/2010/main" val="25392959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5" name="Picture 4" descr="A green snake with a black background&#10;&#10;Description automatically generated with low confidence">
            <a:extLst>
              <a:ext uri="{FF2B5EF4-FFF2-40B4-BE49-F238E27FC236}">
                <a16:creationId xmlns:a16="http://schemas.microsoft.com/office/drawing/2014/main" id="{8C0FC49D-6723-A2C2-A10F-3E672A3A37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5850" y="4883150"/>
            <a:ext cx="1524000" cy="1524000"/>
          </a:xfrm>
          <a:prstGeom prst="rect">
            <a:avLst/>
          </a:prstGeom>
        </p:spPr>
      </p:pic>
      <p:sp>
        <p:nvSpPr>
          <p:cNvPr id="6" name="Rectangle: Rounded Corners 5">
            <a:extLst>
              <a:ext uri="{FF2B5EF4-FFF2-40B4-BE49-F238E27FC236}">
                <a16:creationId xmlns:a16="http://schemas.microsoft.com/office/drawing/2014/main" id="{DF19144B-FC12-62D6-70CE-F9D3E3DE2223}"/>
              </a:ext>
            </a:extLst>
          </p:cNvPr>
          <p:cNvSpPr/>
          <p:nvPr/>
        </p:nvSpPr>
        <p:spPr>
          <a:xfrm>
            <a:off x="8213075" y="3205908"/>
            <a:ext cx="2689875" cy="1429592"/>
          </a:xfrm>
          <a:prstGeom prst="roundRect">
            <a:avLst/>
          </a:prstGeom>
          <a:solidFill>
            <a:srgbClr val="FAB3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ongenial" panose="02000503040000020004" pitchFamily="2" charset="0"/>
              </a:rPr>
              <a:t>But now, </a:t>
            </a:r>
            <a:r>
              <a:rPr lang="en-IN" dirty="0" err="1">
                <a:solidFill>
                  <a:schemeClr val="tx1"/>
                </a:solidFill>
                <a:latin typeface="Congenial" panose="02000503040000020004" pitchFamily="2" charset="0"/>
              </a:rPr>
              <a:t>inc</a:t>
            </a:r>
            <a:r>
              <a:rPr lang="en-IN" dirty="0">
                <a:solidFill>
                  <a:schemeClr val="tx1"/>
                </a:solidFill>
                <a:latin typeface="Congenial" panose="02000503040000020004" pitchFamily="2" charset="0"/>
              </a:rPr>
              <a:t>() function cannot be composed with this!</a:t>
            </a:r>
          </a:p>
        </p:txBody>
      </p:sp>
      <p:sp>
        <p:nvSpPr>
          <p:cNvPr id="7" name="Isosceles Triangle 6">
            <a:extLst>
              <a:ext uri="{FF2B5EF4-FFF2-40B4-BE49-F238E27FC236}">
                <a16:creationId xmlns:a16="http://schemas.microsoft.com/office/drawing/2014/main" id="{C8A70DFD-B546-3A3D-7E2E-3D80AFC722F7}"/>
              </a:ext>
            </a:extLst>
          </p:cNvPr>
          <p:cNvSpPr/>
          <p:nvPr/>
        </p:nvSpPr>
        <p:spPr>
          <a:xfrm rot="10800000">
            <a:off x="10032999" y="4368800"/>
            <a:ext cx="346075" cy="514350"/>
          </a:xfrm>
          <a:prstGeom prst="triangle">
            <a:avLst>
              <a:gd name="adj" fmla="val 12284"/>
            </a:avLst>
          </a:prstGeom>
          <a:solidFill>
            <a:srgbClr val="FAB3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4A09D534-3806-8276-8208-6EF2218AC352}"/>
              </a:ext>
            </a:extLst>
          </p:cNvPr>
          <p:cNvPicPr>
            <a:picLocks noChangeAspect="1"/>
          </p:cNvPicPr>
          <p:nvPr/>
        </p:nvPicPr>
        <p:blipFill>
          <a:blip r:embed="rId3"/>
          <a:stretch>
            <a:fillRect/>
          </a:stretch>
        </p:blipFill>
        <p:spPr>
          <a:xfrm>
            <a:off x="3740112" y="856401"/>
            <a:ext cx="4105848" cy="1476581"/>
          </a:xfrm>
          <a:prstGeom prst="rect">
            <a:avLst/>
          </a:prstGeom>
        </p:spPr>
      </p:pic>
    </p:spTree>
    <p:extLst>
      <p:ext uri="{BB962C8B-B14F-4D97-AF65-F5344CB8AC3E}">
        <p14:creationId xmlns:p14="http://schemas.microsoft.com/office/powerpoint/2010/main" val="130599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886392-C7E2-34AB-DE7C-C619AEE58E97}"/>
              </a:ext>
            </a:extLst>
          </p:cNvPr>
          <p:cNvPicPr>
            <a:picLocks noChangeAspect="1"/>
          </p:cNvPicPr>
          <p:nvPr/>
        </p:nvPicPr>
        <p:blipFill>
          <a:blip r:embed="rId2"/>
          <a:stretch>
            <a:fillRect/>
          </a:stretch>
        </p:blipFill>
        <p:spPr>
          <a:xfrm>
            <a:off x="3766554" y="2682544"/>
            <a:ext cx="5077534" cy="1724266"/>
          </a:xfrm>
          <a:prstGeom prst="rect">
            <a:avLst/>
          </a:prstGeom>
        </p:spPr>
      </p:pic>
      <p:pic>
        <p:nvPicPr>
          <p:cNvPr id="8" name="Picture 7" descr="A green snake with a black background&#10;&#10;Description automatically generated with low confidence">
            <a:extLst>
              <a:ext uri="{FF2B5EF4-FFF2-40B4-BE49-F238E27FC236}">
                <a16:creationId xmlns:a16="http://schemas.microsoft.com/office/drawing/2014/main" id="{E2EBA6AE-EA67-3DA2-11C7-C2D2D39DFE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5850" y="4883150"/>
            <a:ext cx="1524000" cy="1524000"/>
          </a:xfrm>
          <a:prstGeom prst="rect">
            <a:avLst/>
          </a:prstGeom>
        </p:spPr>
      </p:pic>
      <p:sp>
        <p:nvSpPr>
          <p:cNvPr id="9" name="Rectangle: Rounded Corners 8">
            <a:extLst>
              <a:ext uri="{FF2B5EF4-FFF2-40B4-BE49-F238E27FC236}">
                <a16:creationId xmlns:a16="http://schemas.microsoft.com/office/drawing/2014/main" id="{237DD5EF-CD25-E069-BF9C-4CBB84D14162}"/>
              </a:ext>
            </a:extLst>
          </p:cNvPr>
          <p:cNvSpPr/>
          <p:nvPr/>
        </p:nvSpPr>
        <p:spPr>
          <a:xfrm>
            <a:off x="8741884" y="3294042"/>
            <a:ext cx="2161066" cy="1341457"/>
          </a:xfrm>
          <a:prstGeom prst="roundRect">
            <a:avLst/>
          </a:prstGeom>
          <a:solidFill>
            <a:srgbClr val="FAB3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ongenial" panose="02000503040000020004" pitchFamily="2" charset="0"/>
              </a:rPr>
              <a:t>Can we abstract this pattern?</a:t>
            </a:r>
          </a:p>
        </p:txBody>
      </p:sp>
      <p:sp>
        <p:nvSpPr>
          <p:cNvPr id="10" name="Isosceles Triangle 9">
            <a:extLst>
              <a:ext uri="{FF2B5EF4-FFF2-40B4-BE49-F238E27FC236}">
                <a16:creationId xmlns:a16="http://schemas.microsoft.com/office/drawing/2014/main" id="{0FDA7ABD-3918-6ADF-000D-B042C177A541}"/>
              </a:ext>
            </a:extLst>
          </p:cNvPr>
          <p:cNvSpPr/>
          <p:nvPr/>
        </p:nvSpPr>
        <p:spPr>
          <a:xfrm rot="10800000">
            <a:off x="10032999" y="4368800"/>
            <a:ext cx="346075" cy="514350"/>
          </a:xfrm>
          <a:prstGeom prst="triangle">
            <a:avLst>
              <a:gd name="adj" fmla="val 12284"/>
            </a:avLst>
          </a:prstGeom>
          <a:solidFill>
            <a:srgbClr val="FAB3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a:extLst>
              <a:ext uri="{FF2B5EF4-FFF2-40B4-BE49-F238E27FC236}">
                <a16:creationId xmlns:a16="http://schemas.microsoft.com/office/drawing/2014/main" id="{AE9EA822-5D76-613E-3A7A-442402F8983A}"/>
              </a:ext>
            </a:extLst>
          </p:cNvPr>
          <p:cNvPicPr>
            <a:picLocks noChangeAspect="1"/>
          </p:cNvPicPr>
          <p:nvPr/>
        </p:nvPicPr>
        <p:blipFill>
          <a:blip r:embed="rId4"/>
          <a:stretch>
            <a:fillRect/>
          </a:stretch>
        </p:blipFill>
        <p:spPr>
          <a:xfrm>
            <a:off x="3766554" y="569962"/>
            <a:ext cx="4105848" cy="1476581"/>
          </a:xfrm>
          <a:prstGeom prst="rect">
            <a:avLst/>
          </a:prstGeom>
        </p:spPr>
      </p:pic>
    </p:spTree>
    <p:extLst>
      <p:ext uri="{BB962C8B-B14F-4D97-AF65-F5344CB8AC3E}">
        <p14:creationId xmlns:p14="http://schemas.microsoft.com/office/powerpoint/2010/main" val="383867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a:t>Maybe Monad</a:t>
            </a:r>
          </a:p>
        </p:txBody>
      </p:sp>
      <p:pic>
        <p:nvPicPr>
          <p:cNvPr id="7" name="Picture 6" descr="A purple box with a white x on it&#10;&#10;Description automatically generated">
            <a:extLst>
              <a:ext uri="{FF2B5EF4-FFF2-40B4-BE49-F238E27FC236}">
                <a16:creationId xmlns:a16="http://schemas.microsoft.com/office/drawing/2014/main" id="{A2EFDB3A-4B61-936A-DE8F-25EABB08FA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6259" y="2152472"/>
            <a:ext cx="5239481" cy="2553056"/>
          </a:xfrm>
          <a:prstGeom prst="rect">
            <a:avLst/>
          </a:prstGeom>
        </p:spPr>
      </p:pic>
    </p:spTree>
    <p:extLst>
      <p:ext uri="{BB962C8B-B14F-4D97-AF65-F5344CB8AC3E}">
        <p14:creationId xmlns:p14="http://schemas.microsoft.com/office/powerpoint/2010/main" val="369099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AAB3A99A-A813-941A-78A5-71EA645DBE82}"/>
              </a:ext>
            </a:extLst>
          </p:cNvPr>
          <p:cNvSpPr>
            <a:spLocks noGrp="1"/>
          </p:cNvSpPr>
          <p:nvPr>
            <p:ph idx="1"/>
          </p:nvPr>
        </p:nvSpPr>
        <p:spPr>
          <a:xfrm>
            <a:off x="1115568" y="2478024"/>
            <a:ext cx="10168128" cy="3694176"/>
          </a:xfrm>
        </p:spPr>
        <p:txBody>
          <a:bodyPr>
            <a:normAutofit/>
          </a:bodyPr>
          <a:lstStyle/>
          <a:p>
            <a:r>
              <a:rPr lang="en-IN" dirty="0">
                <a:latin typeface="Congenial" panose="02000503040000020004" pitchFamily="2" charset="0"/>
              </a:rPr>
              <a:t>Part 1: Introduction</a:t>
            </a:r>
          </a:p>
          <a:p>
            <a:r>
              <a:rPr lang="en-IN" dirty="0">
                <a:latin typeface="Congenial" panose="02000503040000020004" pitchFamily="2" charset="0"/>
              </a:rPr>
              <a:t>Part 2: Higher Order Functions</a:t>
            </a:r>
          </a:p>
          <a:p>
            <a:r>
              <a:rPr lang="en-IN" dirty="0">
                <a:latin typeface="Congenial" panose="02000503040000020004" pitchFamily="2" charset="0"/>
              </a:rPr>
              <a:t>Part 3: Data</a:t>
            </a:r>
          </a:p>
          <a:p>
            <a:r>
              <a:rPr lang="en-IN" dirty="0">
                <a:latin typeface="Congenial" panose="02000503040000020004" pitchFamily="2" charset="0"/>
              </a:rPr>
              <a:t>Part 4: Generators</a:t>
            </a:r>
          </a:p>
          <a:p>
            <a:r>
              <a:rPr lang="en-IN" dirty="0">
                <a:latin typeface="Congenial" panose="02000503040000020004" pitchFamily="2" charset="0"/>
              </a:rPr>
              <a:t>Part 5: Monads</a:t>
            </a:r>
          </a:p>
          <a:p>
            <a:r>
              <a:rPr lang="en-IN" dirty="0">
                <a:latin typeface="Congenial" panose="02000503040000020004" pitchFamily="2" charset="0"/>
              </a:rPr>
              <a:t>Part 6: Blackjack</a:t>
            </a:r>
          </a:p>
        </p:txBody>
      </p:sp>
    </p:spTree>
    <p:extLst>
      <p:ext uri="{BB962C8B-B14F-4D97-AF65-F5344CB8AC3E}">
        <p14:creationId xmlns:p14="http://schemas.microsoft.com/office/powerpoint/2010/main" val="21204342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a:t>Maybe Monad</a:t>
            </a:r>
          </a:p>
        </p:txBody>
      </p:sp>
      <p:pic>
        <p:nvPicPr>
          <p:cNvPr id="4" name="Picture 3" descr="A blue cube with white x on it&#10;&#10;Description automatically generated">
            <a:extLst>
              <a:ext uri="{FF2B5EF4-FFF2-40B4-BE49-F238E27FC236}">
                <a16:creationId xmlns:a16="http://schemas.microsoft.com/office/drawing/2014/main" id="{DB077707-05E4-B00B-C2C8-16A4C3FE0F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6259" y="2752630"/>
            <a:ext cx="5239481" cy="1352739"/>
          </a:xfrm>
          <a:prstGeom prst="rect">
            <a:avLst/>
          </a:prstGeom>
        </p:spPr>
      </p:pic>
    </p:spTree>
    <p:extLst>
      <p:ext uri="{BB962C8B-B14F-4D97-AF65-F5344CB8AC3E}">
        <p14:creationId xmlns:p14="http://schemas.microsoft.com/office/powerpoint/2010/main" val="23940615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a:t>Maybe Monad</a:t>
            </a:r>
          </a:p>
        </p:txBody>
      </p:sp>
      <p:pic>
        <p:nvPicPr>
          <p:cNvPr id="5" name="Picture 4" descr="A screenshot of a computer game&#10;&#10;Description automatically generated">
            <a:extLst>
              <a:ext uri="{FF2B5EF4-FFF2-40B4-BE49-F238E27FC236}">
                <a16:creationId xmlns:a16="http://schemas.microsoft.com/office/drawing/2014/main" id="{25CA83EA-5B93-EF0D-1AB2-BCF33DC0E2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5128" y="2281500"/>
            <a:ext cx="5249008" cy="3639058"/>
          </a:xfrm>
          <a:prstGeom prst="rect">
            <a:avLst/>
          </a:prstGeom>
        </p:spPr>
      </p:pic>
    </p:spTree>
    <p:extLst>
      <p:ext uri="{BB962C8B-B14F-4D97-AF65-F5344CB8AC3E}">
        <p14:creationId xmlns:p14="http://schemas.microsoft.com/office/powerpoint/2010/main" val="25165464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D5053F-C10D-98DC-3340-4EBA5E2DDEF2}"/>
              </a:ext>
            </a:extLst>
          </p:cNvPr>
          <p:cNvPicPr>
            <a:picLocks noChangeAspect="1"/>
          </p:cNvPicPr>
          <p:nvPr/>
        </p:nvPicPr>
        <p:blipFill>
          <a:blip r:embed="rId2"/>
          <a:stretch>
            <a:fillRect/>
          </a:stretch>
        </p:blipFill>
        <p:spPr>
          <a:xfrm>
            <a:off x="3080916" y="1204602"/>
            <a:ext cx="6030167" cy="4448796"/>
          </a:xfrm>
          <a:prstGeom prst="rect">
            <a:avLst/>
          </a:prstGeom>
        </p:spPr>
      </p:pic>
    </p:spTree>
    <p:extLst>
      <p:ext uri="{BB962C8B-B14F-4D97-AF65-F5344CB8AC3E}">
        <p14:creationId xmlns:p14="http://schemas.microsoft.com/office/powerpoint/2010/main" val="6556128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a:t>Maybe Monad</a:t>
            </a:r>
          </a:p>
        </p:txBody>
      </p:sp>
      <p:pic>
        <p:nvPicPr>
          <p:cNvPr id="4" name="Picture 3" descr="A screenshot of a computer&#10;&#10;Description automatically generated">
            <a:extLst>
              <a:ext uri="{FF2B5EF4-FFF2-40B4-BE49-F238E27FC236}">
                <a16:creationId xmlns:a16="http://schemas.microsoft.com/office/drawing/2014/main" id="{08C27A28-8F9B-7130-5F4F-52E4CAEFF8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6259" y="2114366"/>
            <a:ext cx="5239481" cy="2629267"/>
          </a:xfrm>
          <a:prstGeom prst="rect">
            <a:avLst/>
          </a:prstGeom>
        </p:spPr>
      </p:pic>
    </p:spTree>
    <p:extLst>
      <p:ext uri="{BB962C8B-B14F-4D97-AF65-F5344CB8AC3E}">
        <p14:creationId xmlns:p14="http://schemas.microsoft.com/office/powerpoint/2010/main" val="12521315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a:t>Maybe Monad</a:t>
            </a:r>
          </a:p>
        </p:txBody>
      </p:sp>
      <p:pic>
        <p:nvPicPr>
          <p:cNvPr id="5" name="Picture 4" descr="A screenshot of a game&#10;&#10;Description automatically generated">
            <a:extLst>
              <a:ext uri="{FF2B5EF4-FFF2-40B4-BE49-F238E27FC236}">
                <a16:creationId xmlns:a16="http://schemas.microsoft.com/office/drawing/2014/main" id="{754F760B-05C6-012A-0C14-166EA48A43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1767" y="2176925"/>
            <a:ext cx="4604613" cy="4554381"/>
          </a:xfrm>
          <a:prstGeom prst="rect">
            <a:avLst/>
          </a:prstGeom>
        </p:spPr>
      </p:pic>
    </p:spTree>
    <p:extLst>
      <p:ext uri="{BB962C8B-B14F-4D97-AF65-F5344CB8AC3E}">
        <p14:creationId xmlns:p14="http://schemas.microsoft.com/office/powerpoint/2010/main" val="2849624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B4396E-CBDC-1980-F13C-96AFA8A56D4F}"/>
              </a:ext>
            </a:extLst>
          </p:cNvPr>
          <p:cNvPicPr>
            <a:picLocks noChangeAspect="1"/>
          </p:cNvPicPr>
          <p:nvPr/>
        </p:nvPicPr>
        <p:blipFill>
          <a:blip r:embed="rId2"/>
          <a:stretch>
            <a:fillRect/>
          </a:stretch>
        </p:blipFill>
        <p:spPr>
          <a:xfrm>
            <a:off x="3319075" y="485364"/>
            <a:ext cx="5553850" cy="5887272"/>
          </a:xfrm>
          <a:prstGeom prst="rect">
            <a:avLst/>
          </a:prstGeom>
        </p:spPr>
      </p:pic>
    </p:spTree>
    <p:extLst>
      <p:ext uri="{BB962C8B-B14F-4D97-AF65-F5344CB8AC3E}">
        <p14:creationId xmlns:p14="http://schemas.microsoft.com/office/powerpoint/2010/main" val="945747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F725E3-7963-740B-5ACF-9674C9D2A442}"/>
              </a:ext>
            </a:extLst>
          </p:cNvPr>
          <p:cNvPicPr>
            <a:picLocks noChangeAspect="1"/>
          </p:cNvPicPr>
          <p:nvPr/>
        </p:nvPicPr>
        <p:blipFill>
          <a:blip r:embed="rId2"/>
          <a:stretch>
            <a:fillRect/>
          </a:stretch>
        </p:blipFill>
        <p:spPr>
          <a:xfrm>
            <a:off x="1623388" y="3143210"/>
            <a:ext cx="8945223" cy="571580"/>
          </a:xfrm>
          <a:prstGeom prst="rect">
            <a:avLst/>
          </a:prstGeom>
        </p:spPr>
      </p:pic>
    </p:spTree>
    <p:extLst>
      <p:ext uri="{BB962C8B-B14F-4D97-AF65-F5344CB8AC3E}">
        <p14:creationId xmlns:p14="http://schemas.microsoft.com/office/powerpoint/2010/main" val="5017252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err="1"/>
              <a:t>MultiValue</a:t>
            </a:r>
            <a:r>
              <a:rPr lang="en-IN" dirty="0"/>
              <a:t> Monad</a:t>
            </a:r>
          </a:p>
        </p:txBody>
      </p:sp>
      <p:sp>
        <p:nvSpPr>
          <p:cNvPr id="3" name="Content Placeholder 2">
            <a:extLst>
              <a:ext uri="{FF2B5EF4-FFF2-40B4-BE49-F238E27FC236}">
                <a16:creationId xmlns:a16="http://schemas.microsoft.com/office/drawing/2014/main" id="{332FC2BA-3BA1-284F-30D9-A7B5FDC906FF}"/>
              </a:ext>
            </a:extLst>
          </p:cNvPr>
          <p:cNvSpPr>
            <a:spLocks noGrp="1"/>
          </p:cNvSpPr>
          <p:nvPr>
            <p:ph idx="1"/>
          </p:nvPr>
        </p:nvSpPr>
        <p:spPr>
          <a:xfrm>
            <a:off x="1115568" y="2478024"/>
            <a:ext cx="10168128" cy="3694176"/>
          </a:xfrm>
        </p:spPr>
        <p:txBody>
          <a:bodyPr>
            <a:normAutofit/>
          </a:bodyPr>
          <a:lstStyle/>
          <a:p>
            <a:r>
              <a:rPr lang="en-IN" dirty="0">
                <a:latin typeface="Congenial" panose="02000503040000020004" pitchFamily="2" charset="0"/>
              </a:rPr>
              <a:t>This monad can be used to represent items that can have multiple values</a:t>
            </a:r>
          </a:p>
          <a:p>
            <a:r>
              <a:rPr lang="en-IN" dirty="0" err="1">
                <a:latin typeface="Congenial" panose="02000503040000020004" pitchFamily="2" charset="0"/>
              </a:rPr>
              <a:t>Eg</a:t>
            </a:r>
            <a:r>
              <a:rPr lang="en-IN" dirty="0">
                <a:latin typeface="Congenial" panose="02000503040000020004" pitchFamily="2" charset="0"/>
              </a:rPr>
              <a:t>: sqrt returns +x and -x as output</a:t>
            </a:r>
          </a:p>
          <a:p>
            <a:r>
              <a:rPr lang="en-IN" dirty="0">
                <a:latin typeface="Congenial" panose="02000503040000020004" pitchFamily="2" charset="0"/>
              </a:rPr>
              <a:t>Evaluate all possible solutions for </a:t>
            </a:r>
          </a:p>
          <a:p>
            <a:pPr lvl="1"/>
            <a:r>
              <a:rPr lang="en-IN" dirty="0">
                <a:latin typeface="Congenial" panose="02000503040000020004" pitchFamily="2" charset="0"/>
              </a:rPr>
              <a:t>sqrt(sqrt(sqrt(4) + 2) +2)</a:t>
            </a:r>
          </a:p>
        </p:txBody>
      </p:sp>
    </p:spTree>
    <p:extLst>
      <p:ext uri="{BB962C8B-B14F-4D97-AF65-F5344CB8AC3E}">
        <p14:creationId xmlns:p14="http://schemas.microsoft.com/office/powerpoint/2010/main" val="234848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DAC4F2-DD97-5F45-7DA7-20A8AEF8D35F}"/>
              </a:ext>
            </a:extLst>
          </p:cNvPr>
          <p:cNvPicPr>
            <a:picLocks noChangeAspect="1"/>
          </p:cNvPicPr>
          <p:nvPr/>
        </p:nvPicPr>
        <p:blipFill>
          <a:blip r:embed="rId2"/>
          <a:stretch>
            <a:fillRect/>
          </a:stretch>
        </p:blipFill>
        <p:spPr>
          <a:xfrm>
            <a:off x="4076418" y="2428735"/>
            <a:ext cx="4039164" cy="2000529"/>
          </a:xfrm>
          <a:prstGeom prst="rect">
            <a:avLst/>
          </a:prstGeom>
        </p:spPr>
      </p:pic>
    </p:spTree>
    <p:extLst>
      <p:ext uri="{BB962C8B-B14F-4D97-AF65-F5344CB8AC3E}">
        <p14:creationId xmlns:p14="http://schemas.microsoft.com/office/powerpoint/2010/main" val="32155111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9DB9435-A188-F7EE-1B3B-3613C08036A3}"/>
              </a:ext>
            </a:extLst>
          </p:cNvPr>
          <p:cNvPicPr>
            <a:picLocks noChangeAspect="1"/>
          </p:cNvPicPr>
          <p:nvPr/>
        </p:nvPicPr>
        <p:blipFill>
          <a:blip r:embed="rId2"/>
          <a:stretch>
            <a:fillRect/>
          </a:stretch>
        </p:blipFill>
        <p:spPr>
          <a:xfrm>
            <a:off x="1532888" y="1452286"/>
            <a:ext cx="9126224" cy="3953427"/>
          </a:xfrm>
          <a:prstGeom prst="rect">
            <a:avLst/>
          </a:prstGeom>
        </p:spPr>
      </p:pic>
    </p:spTree>
    <p:extLst>
      <p:ext uri="{BB962C8B-B14F-4D97-AF65-F5344CB8AC3E}">
        <p14:creationId xmlns:p14="http://schemas.microsoft.com/office/powerpoint/2010/main" val="1392661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normAutofit/>
          </a:bodyPr>
          <a:lstStyle/>
          <a:p>
            <a:r>
              <a:rPr lang="en-IN" dirty="0"/>
              <a:t>Part 1: Introduction</a:t>
            </a:r>
          </a:p>
        </p:txBody>
      </p:sp>
      <p:sp>
        <p:nvSpPr>
          <p:cNvPr id="4" name="Text Placeholder 3">
            <a:extLst>
              <a:ext uri="{FF2B5EF4-FFF2-40B4-BE49-F238E27FC236}">
                <a16:creationId xmlns:a16="http://schemas.microsoft.com/office/drawing/2014/main" id="{EECD0290-AD50-32F4-D88E-8F690C9E4500}"/>
              </a:ext>
            </a:extLst>
          </p:cNvPr>
          <p:cNvSpPr>
            <a:spLocks noGrp="1"/>
          </p:cNvSpPr>
          <p:nvPr>
            <p:ph type="body" idx="1"/>
          </p:nvPr>
        </p:nvSpPr>
        <p:spPr/>
        <p:txBody>
          <a:bodyPr/>
          <a:lstStyle/>
          <a:p>
            <a:r>
              <a:rPr lang="en-IN" dirty="0"/>
              <a:t>What is functional programming?</a:t>
            </a:r>
          </a:p>
        </p:txBody>
      </p:sp>
    </p:spTree>
    <p:extLst>
      <p:ext uri="{BB962C8B-B14F-4D97-AF65-F5344CB8AC3E}">
        <p14:creationId xmlns:p14="http://schemas.microsoft.com/office/powerpoint/2010/main" val="40306639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normAutofit/>
          </a:bodyPr>
          <a:lstStyle/>
          <a:p>
            <a:r>
              <a:rPr lang="en-IN" dirty="0"/>
              <a:t>Part 6: Blackjack</a:t>
            </a:r>
          </a:p>
        </p:txBody>
      </p:sp>
      <p:sp>
        <p:nvSpPr>
          <p:cNvPr id="4" name="Text Placeholder 3">
            <a:extLst>
              <a:ext uri="{FF2B5EF4-FFF2-40B4-BE49-F238E27FC236}">
                <a16:creationId xmlns:a16="http://schemas.microsoft.com/office/drawing/2014/main" id="{EECD0290-AD50-32F4-D88E-8F690C9E4500}"/>
              </a:ext>
            </a:extLst>
          </p:cNvPr>
          <p:cNvSpPr>
            <a:spLocks noGrp="1"/>
          </p:cNvSpPr>
          <p:nvPr>
            <p:ph type="body" idx="1"/>
          </p:nvPr>
        </p:nvSpPr>
        <p:spPr/>
        <p:txBody>
          <a:bodyPr/>
          <a:lstStyle/>
          <a:p>
            <a:r>
              <a:rPr lang="en-IN" dirty="0"/>
              <a:t>Abstractions for managing context</a:t>
            </a:r>
          </a:p>
        </p:txBody>
      </p:sp>
    </p:spTree>
    <p:extLst>
      <p:ext uri="{BB962C8B-B14F-4D97-AF65-F5344CB8AC3E}">
        <p14:creationId xmlns:p14="http://schemas.microsoft.com/office/powerpoint/2010/main" val="40765507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a:t>Blackjack</a:t>
            </a:r>
          </a:p>
        </p:txBody>
      </p:sp>
      <p:sp>
        <p:nvSpPr>
          <p:cNvPr id="3" name="Content Placeholder 2">
            <a:extLst>
              <a:ext uri="{FF2B5EF4-FFF2-40B4-BE49-F238E27FC236}">
                <a16:creationId xmlns:a16="http://schemas.microsoft.com/office/drawing/2014/main" id="{A595E86F-56BB-D50E-7E38-6BA85BEF7FAB}"/>
              </a:ext>
            </a:extLst>
          </p:cNvPr>
          <p:cNvSpPr>
            <a:spLocks noGrp="1"/>
          </p:cNvSpPr>
          <p:nvPr>
            <p:ph idx="1"/>
          </p:nvPr>
        </p:nvSpPr>
        <p:spPr>
          <a:xfrm>
            <a:off x="1115568" y="2478024"/>
            <a:ext cx="10168128" cy="3694176"/>
          </a:xfrm>
        </p:spPr>
        <p:txBody>
          <a:bodyPr>
            <a:normAutofit/>
          </a:bodyPr>
          <a:lstStyle/>
          <a:p>
            <a:r>
              <a:rPr lang="en-IN" dirty="0">
                <a:latin typeface="Congenial" panose="02000503040000020004" pitchFamily="2" charset="0"/>
              </a:rPr>
              <a:t>Blackjack has a </a:t>
            </a:r>
            <a:r>
              <a:rPr lang="en-IN" b="1" u="sng" dirty="0">
                <a:latin typeface="Congenial" panose="02000503040000020004" pitchFamily="2" charset="0"/>
              </a:rPr>
              <a:t>deck</a:t>
            </a:r>
            <a:r>
              <a:rPr lang="en-IN" dirty="0">
                <a:latin typeface="Congenial" panose="02000503040000020004" pitchFamily="2" charset="0"/>
              </a:rPr>
              <a:t> of </a:t>
            </a:r>
            <a:r>
              <a:rPr lang="en-IN" b="1" u="sng" dirty="0">
                <a:latin typeface="Congenial" panose="02000503040000020004" pitchFamily="2" charset="0"/>
              </a:rPr>
              <a:t>cards</a:t>
            </a:r>
          </a:p>
          <a:p>
            <a:r>
              <a:rPr lang="en-IN" dirty="0">
                <a:latin typeface="Congenial" panose="02000503040000020004" pitchFamily="2" charset="0"/>
              </a:rPr>
              <a:t>We need to be able to </a:t>
            </a:r>
            <a:r>
              <a:rPr lang="en-IN" b="1" u="sng" dirty="0">
                <a:latin typeface="Congenial" panose="02000503040000020004" pitchFamily="2" charset="0"/>
              </a:rPr>
              <a:t>draw</a:t>
            </a:r>
            <a:r>
              <a:rPr lang="en-IN" b="1" dirty="0">
                <a:latin typeface="Congenial" panose="02000503040000020004" pitchFamily="2" charset="0"/>
              </a:rPr>
              <a:t> </a:t>
            </a:r>
            <a:r>
              <a:rPr lang="en-IN" dirty="0">
                <a:latin typeface="Congenial" panose="02000503040000020004" pitchFamily="2" charset="0"/>
              </a:rPr>
              <a:t>cards</a:t>
            </a:r>
            <a:r>
              <a:rPr lang="en-IN" b="1" dirty="0">
                <a:latin typeface="Congenial" panose="02000503040000020004" pitchFamily="2" charset="0"/>
              </a:rPr>
              <a:t> </a:t>
            </a:r>
            <a:r>
              <a:rPr lang="en-IN" dirty="0">
                <a:latin typeface="Congenial" panose="02000503040000020004" pitchFamily="2" charset="0"/>
              </a:rPr>
              <a:t>from the deck and </a:t>
            </a:r>
            <a:r>
              <a:rPr lang="en-IN" b="1" u="sng" dirty="0">
                <a:latin typeface="Congenial" panose="02000503040000020004" pitchFamily="2" charset="0"/>
              </a:rPr>
              <a:t>add it to a hand</a:t>
            </a:r>
          </a:p>
          <a:p>
            <a:r>
              <a:rPr lang="en-IN" dirty="0">
                <a:latin typeface="Congenial" panose="02000503040000020004" pitchFamily="2" charset="0"/>
              </a:rPr>
              <a:t>We need to be able to </a:t>
            </a:r>
            <a:r>
              <a:rPr lang="en-IN" b="1" u="sng" dirty="0">
                <a:latin typeface="Congenial" panose="02000503040000020004" pitchFamily="2" charset="0"/>
              </a:rPr>
              <a:t>score</a:t>
            </a:r>
            <a:r>
              <a:rPr lang="en-IN" dirty="0">
                <a:latin typeface="Congenial" panose="02000503040000020004" pitchFamily="2" charset="0"/>
              </a:rPr>
              <a:t> the cards in a hand</a:t>
            </a:r>
          </a:p>
        </p:txBody>
      </p:sp>
    </p:spTree>
    <p:extLst>
      <p:ext uri="{BB962C8B-B14F-4D97-AF65-F5344CB8AC3E}">
        <p14:creationId xmlns:p14="http://schemas.microsoft.com/office/powerpoint/2010/main" val="4210198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a:t>Data Types</a:t>
            </a:r>
          </a:p>
        </p:txBody>
      </p:sp>
      <p:sp>
        <p:nvSpPr>
          <p:cNvPr id="3" name="Content Placeholder 2">
            <a:extLst>
              <a:ext uri="{FF2B5EF4-FFF2-40B4-BE49-F238E27FC236}">
                <a16:creationId xmlns:a16="http://schemas.microsoft.com/office/drawing/2014/main" id="{A595E86F-56BB-D50E-7E38-6BA85BEF7FAB}"/>
              </a:ext>
            </a:extLst>
          </p:cNvPr>
          <p:cNvSpPr>
            <a:spLocks noGrp="1"/>
          </p:cNvSpPr>
          <p:nvPr>
            <p:ph idx="1"/>
          </p:nvPr>
        </p:nvSpPr>
        <p:spPr>
          <a:xfrm>
            <a:off x="1115568" y="2478024"/>
            <a:ext cx="10168128" cy="3694176"/>
          </a:xfrm>
        </p:spPr>
        <p:txBody>
          <a:bodyPr>
            <a:normAutofit/>
          </a:bodyPr>
          <a:lstStyle/>
          <a:p>
            <a:r>
              <a:rPr lang="en-IN" dirty="0">
                <a:latin typeface="Congenial" panose="02000503040000020004" pitchFamily="2" charset="0"/>
              </a:rPr>
              <a:t>A card has a rank (1 to 13) and a suit (S, H, D, C). We can use a </a:t>
            </a:r>
            <a:r>
              <a:rPr lang="en-IN" dirty="0" err="1">
                <a:latin typeface="Congenial" panose="02000503040000020004" pitchFamily="2" charset="0"/>
              </a:rPr>
              <a:t>dataclass</a:t>
            </a:r>
            <a:r>
              <a:rPr lang="en-IN" dirty="0">
                <a:latin typeface="Congenial" panose="02000503040000020004" pitchFamily="2" charset="0"/>
              </a:rPr>
              <a:t> to represent this</a:t>
            </a:r>
          </a:p>
          <a:p>
            <a:r>
              <a:rPr lang="en-IN" dirty="0">
                <a:latin typeface="Congenial" panose="02000503040000020004" pitchFamily="2" charset="0"/>
              </a:rPr>
              <a:t>A deck is a list of cards. When we start, the deck has Cards of all possible combinations of rank and suit</a:t>
            </a:r>
          </a:p>
          <a:p>
            <a:r>
              <a:rPr lang="en-IN" dirty="0">
                <a:latin typeface="Congenial" panose="02000503040000020004" pitchFamily="2" charset="0"/>
              </a:rPr>
              <a:t>A hand is also a list of cards. Although in the code it is the same data type as a deck, conceptually a hand is different from the deck, so we will create a new data type for it</a:t>
            </a:r>
          </a:p>
        </p:txBody>
      </p:sp>
    </p:spTree>
    <p:extLst>
      <p:ext uri="{BB962C8B-B14F-4D97-AF65-F5344CB8AC3E}">
        <p14:creationId xmlns:p14="http://schemas.microsoft.com/office/powerpoint/2010/main" val="99238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a:t>Getting started</a:t>
            </a:r>
          </a:p>
        </p:txBody>
      </p:sp>
      <p:sp>
        <p:nvSpPr>
          <p:cNvPr id="3" name="Content Placeholder 2">
            <a:extLst>
              <a:ext uri="{FF2B5EF4-FFF2-40B4-BE49-F238E27FC236}">
                <a16:creationId xmlns:a16="http://schemas.microsoft.com/office/drawing/2014/main" id="{A595E86F-56BB-D50E-7E38-6BA85BEF7FAB}"/>
              </a:ext>
            </a:extLst>
          </p:cNvPr>
          <p:cNvSpPr>
            <a:spLocks noGrp="1"/>
          </p:cNvSpPr>
          <p:nvPr>
            <p:ph idx="1"/>
          </p:nvPr>
        </p:nvSpPr>
        <p:spPr>
          <a:xfrm>
            <a:off x="1115568" y="2478024"/>
            <a:ext cx="10168128" cy="3694176"/>
          </a:xfrm>
        </p:spPr>
        <p:txBody>
          <a:bodyPr>
            <a:normAutofit/>
          </a:bodyPr>
          <a:lstStyle/>
          <a:p>
            <a:r>
              <a:rPr lang="en-IN" dirty="0">
                <a:latin typeface="Congenial" panose="02000503040000020004" pitchFamily="2" charset="0"/>
              </a:rPr>
              <a:t>Open the file blackjack.py in your editor</a:t>
            </a:r>
          </a:p>
          <a:p>
            <a:r>
              <a:rPr lang="en-IN" dirty="0">
                <a:latin typeface="Congenial" panose="02000503040000020004" pitchFamily="2" charset="0"/>
              </a:rPr>
              <a:t>Create a Card </a:t>
            </a:r>
            <a:r>
              <a:rPr lang="en-IN" dirty="0" err="1">
                <a:latin typeface="Congenial" panose="02000503040000020004" pitchFamily="2" charset="0"/>
              </a:rPr>
              <a:t>dataclass</a:t>
            </a:r>
            <a:endParaRPr lang="en-IN" dirty="0">
              <a:latin typeface="Congenial" panose="02000503040000020004" pitchFamily="2" charset="0"/>
            </a:endParaRPr>
          </a:p>
          <a:p>
            <a:r>
              <a:rPr lang="en-IN" dirty="0">
                <a:latin typeface="Congenial" panose="02000503040000020004" pitchFamily="2" charset="0"/>
              </a:rPr>
              <a:t>Create a function to return a new deck</a:t>
            </a:r>
          </a:p>
          <a:p>
            <a:r>
              <a:rPr lang="en-IN" dirty="0">
                <a:latin typeface="Congenial" panose="02000503040000020004" pitchFamily="2" charset="0"/>
              </a:rPr>
              <a:t>Create a function to shuffle a deck</a:t>
            </a:r>
          </a:p>
          <a:p>
            <a:r>
              <a:rPr lang="en-IN" dirty="0">
                <a:latin typeface="Congenial" panose="02000503040000020004" pitchFamily="2" charset="0"/>
              </a:rPr>
              <a:t>Create a function to compose the above two and return a shuffled new deck</a:t>
            </a:r>
          </a:p>
        </p:txBody>
      </p:sp>
    </p:spTree>
    <p:extLst>
      <p:ext uri="{BB962C8B-B14F-4D97-AF65-F5344CB8AC3E}">
        <p14:creationId xmlns:p14="http://schemas.microsoft.com/office/powerpoint/2010/main" val="2063444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08C144-24F5-DB56-4688-50C636B00006}"/>
              </a:ext>
            </a:extLst>
          </p:cNvPr>
          <p:cNvPicPr>
            <a:picLocks noChangeAspect="1"/>
          </p:cNvPicPr>
          <p:nvPr/>
        </p:nvPicPr>
        <p:blipFill>
          <a:blip r:embed="rId2"/>
          <a:stretch>
            <a:fillRect/>
          </a:stretch>
        </p:blipFill>
        <p:spPr>
          <a:xfrm>
            <a:off x="2456942" y="330134"/>
            <a:ext cx="7278116" cy="4648849"/>
          </a:xfrm>
          <a:prstGeom prst="rect">
            <a:avLst/>
          </a:prstGeom>
        </p:spPr>
      </p:pic>
    </p:spTree>
    <p:extLst>
      <p:ext uri="{BB962C8B-B14F-4D97-AF65-F5344CB8AC3E}">
        <p14:creationId xmlns:p14="http://schemas.microsoft.com/office/powerpoint/2010/main" val="28334617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CF05105-8B8E-368B-85A7-1DB3BF429B3C}"/>
              </a:ext>
            </a:extLst>
          </p:cNvPr>
          <p:cNvPicPr>
            <a:picLocks noChangeAspect="1"/>
          </p:cNvPicPr>
          <p:nvPr/>
        </p:nvPicPr>
        <p:blipFill>
          <a:blip r:embed="rId2"/>
          <a:stretch>
            <a:fillRect/>
          </a:stretch>
        </p:blipFill>
        <p:spPr>
          <a:xfrm>
            <a:off x="1666257" y="2195340"/>
            <a:ext cx="8859486" cy="2467319"/>
          </a:xfrm>
          <a:prstGeom prst="rect">
            <a:avLst/>
          </a:prstGeom>
        </p:spPr>
      </p:pic>
    </p:spTree>
    <p:extLst>
      <p:ext uri="{BB962C8B-B14F-4D97-AF65-F5344CB8AC3E}">
        <p14:creationId xmlns:p14="http://schemas.microsoft.com/office/powerpoint/2010/main" val="9287683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a:t>Scoring a hand</a:t>
            </a:r>
          </a:p>
        </p:txBody>
      </p:sp>
      <p:sp>
        <p:nvSpPr>
          <p:cNvPr id="3" name="Content Placeholder 2">
            <a:extLst>
              <a:ext uri="{FF2B5EF4-FFF2-40B4-BE49-F238E27FC236}">
                <a16:creationId xmlns:a16="http://schemas.microsoft.com/office/drawing/2014/main" id="{A595E86F-56BB-D50E-7E38-6BA85BEF7FAB}"/>
              </a:ext>
            </a:extLst>
          </p:cNvPr>
          <p:cNvSpPr>
            <a:spLocks noGrp="1"/>
          </p:cNvSpPr>
          <p:nvPr>
            <p:ph idx="1"/>
          </p:nvPr>
        </p:nvSpPr>
        <p:spPr>
          <a:xfrm>
            <a:off x="1115568" y="2478024"/>
            <a:ext cx="10168128" cy="3694176"/>
          </a:xfrm>
        </p:spPr>
        <p:txBody>
          <a:bodyPr>
            <a:normAutofit/>
          </a:bodyPr>
          <a:lstStyle/>
          <a:p>
            <a:r>
              <a:rPr lang="en-IN" dirty="0">
                <a:latin typeface="Congenial" panose="02000503040000020004" pitchFamily="2" charset="0"/>
              </a:rPr>
              <a:t>Each card has a score</a:t>
            </a:r>
          </a:p>
          <a:p>
            <a:pPr lvl="1"/>
            <a:r>
              <a:rPr lang="en-IN" dirty="0">
                <a:latin typeface="Congenial" panose="02000503040000020004" pitchFamily="2" charset="0"/>
              </a:rPr>
              <a:t>Jack, Queen, King are worth 10 points</a:t>
            </a:r>
          </a:p>
          <a:p>
            <a:pPr lvl="1"/>
            <a:r>
              <a:rPr lang="en-IN" dirty="0">
                <a:latin typeface="Congenial" panose="02000503040000020004" pitchFamily="2" charset="0"/>
              </a:rPr>
              <a:t>Number ranks are worth their number</a:t>
            </a:r>
          </a:p>
          <a:p>
            <a:pPr lvl="1"/>
            <a:r>
              <a:rPr lang="en-IN" dirty="0">
                <a:latin typeface="Congenial" panose="02000503040000020004" pitchFamily="2" charset="0"/>
              </a:rPr>
              <a:t>Ace can be worth 1 point or 11 points, whichever is better for the player</a:t>
            </a:r>
          </a:p>
          <a:p>
            <a:pPr lvl="2"/>
            <a:r>
              <a:rPr lang="en-IN" dirty="0">
                <a:latin typeface="Congenial" panose="02000503040000020004" pitchFamily="2" charset="0"/>
              </a:rPr>
              <a:t>A, K = 21 points</a:t>
            </a:r>
          </a:p>
          <a:p>
            <a:pPr lvl="2"/>
            <a:r>
              <a:rPr lang="en-IN" dirty="0">
                <a:latin typeface="Congenial" panose="02000503040000020004" pitchFamily="2" charset="0"/>
              </a:rPr>
              <a:t>A, A, K = 12 points</a:t>
            </a:r>
          </a:p>
          <a:p>
            <a:pPr lvl="2"/>
            <a:r>
              <a:rPr lang="en-IN" dirty="0">
                <a:latin typeface="Congenial" panose="02000503040000020004" pitchFamily="2" charset="0"/>
              </a:rPr>
              <a:t>A, 8, 5 = 14 points</a:t>
            </a:r>
          </a:p>
        </p:txBody>
      </p:sp>
    </p:spTree>
    <p:extLst>
      <p:ext uri="{BB962C8B-B14F-4D97-AF65-F5344CB8AC3E}">
        <p14:creationId xmlns:p14="http://schemas.microsoft.com/office/powerpoint/2010/main" val="1669284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a:t>How to write the scoring algorithm?</a:t>
            </a:r>
          </a:p>
        </p:txBody>
      </p:sp>
      <p:sp>
        <p:nvSpPr>
          <p:cNvPr id="3" name="Content Placeholder 2">
            <a:extLst>
              <a:ext uri="{FF2B5EF4-FFF2-40B4-BE49-F238E27FC236}">
                <a16:creationId xmlns:a16="http://schemas.microsoft.com/office/drawing/2014/main" id="{A595E86F-56BB-D50E-7E38-6BA85BEF7FAB}"/>
              </a:ext>
            </a:extLst>
          </p:cNvPr>
          <p:cNvSpPr>
            <a:spLocks noGrp="1"/>
          </p:cNvSpPr>
          <p:nvPr>
            <p:ph idx="1"/>
          </p:nvPr>
        </p:nvSpPr>
        <p:spPr>
          <a:xfrm>
            <a:off x="1115568" y="2478024"/>
            <a:ext cx="10168128" cy="3694176"/>
          </a:xfrm>
        </p:spPr>
        <p:txBody>
          <a:bodyPr>
            <a:normAutofit/>
          </a:bodyPr>
          <a:lstStyle/>
          <a:p>
            <a:r>
              <a:rPr lang="en-IN" dirty="0">
                <a:latin typeface="Congenial" panose="02000503040000020004" pitchFamily="2" charset="0"/>
              </a:rPr>
              <a:t>We can find all possible sums</a:t>
            </a:r>
          </a:p>
          <a:p>
            <a:r>
              <a:rPr lang="en-IN" dirty="0">
                <a:latin typeface="Congenial" panose="02000503040000020004" pitchFamily="2" charset="0"/>
              </a:rPr>
              <a:t>Then choose the maximum one that does not bust</a:t>
            </a:r>
          </a:p>
          <a:p>
            <a:pPr lvl="1"/>
            <a:r>
              <a:rPr lang="en-IN" dirty="0">
                <a:latin typeface="Congenial" panose="02000503040000020004" pitchFamily="2" charset="0"/>
              </a:rPr>
              <a:t>A, K = {11, </a:t>
            </a:r>
            <a:r>
              <a:rPr lang="en-IN" dirty="0">
                <a:solidFill>
                  <a:srgbClr val="FF0000"/>
                </a:solidFill>
                <a:latin typeface="Congenial" panose="02000503040000020004" pitchFamily="2" charset="0"/>
              </a:rPr>
              <a:t>21</a:t>
            </a:r>
            <a:r>
              <a:rPr lang="en-IN" dirty="0">
                <a:latin typeface="Congenial" panose="02000503040000020004" pitchFamily="2" charset="0"/>
              </a:rPr>
              <a:t>}</a:t>
            </a:r>
          </a:p>
          <a:p>
            <a:pPr lvl="1"/>
            <a:r>
              <a:rPr lang="en-IN" dirty="0">
                <a:latin typeface="Congenial" panose="02000503040000020004" pitchFamily="2" charset="0"/>
              </a:rPr>
              <a:t>A, A, K = {</a:t>
            </a:r>
            <a:r>
              <a:rPr lang="en-IN" dirty="0">
                <a:solidFill>
                  <a:srgbClr val="FF0000"/>
                </a:solidFill>
                <a:latin typeface="Congenial" panose="02000503040000020004" pitchFamily="2" charset="0"/>
              </a:rPr>
              <a:t>12</a:t>
            </a:r>
            <a:r>
              <a:rPr lang="en-IN" dirty="0">
                <a:latin typeface="Congenial" panose="02000503040000020004" pitchFamily="2" charset="0"/>
              </a:rPr>
              <a:t>, 22, 32}</a:t>
            </a:r>
          </a:p>
          <a:p>
            <a:pPr lvl="1"/>
            <a:r>
              <a:rPr lang="en-IN" dirty="0">
                <a:latin typeface="Congenial" panose="02000503040000020004" pitchFamily="2" charset="0"/>
              </a:rPr>
              <a:t>8, 7 = {</a:t>
            </a:r>
            <a:r>
              <a:rPr lang="en-IN" dirty="0">
                <a:solidFill>
                  <a:srgbClr val="FF0000"/>
                </a:solidFill>
                <a:latin typeface="Congenial" panose="02000503040000020004" pitchFamily="2" charset="0"/>
              </a:rPr>
              <a:t>15</a:t>
            </a:r>
            <a:r>
              <a:rPr lang="en-IN" dirty="0">
                <a:latin typeface="Congenial" panose="02000503040000020004" pitchFamily="2" charset="0"/>
              </a:rPr>
              <a:t>}</a:t>
            </a:r>
          </a:p>
          <a:p>
            <a:pPr lvl="1"/>
            <a:r>
              <a:rPr lang="en-IN" dirty="0">
                <a:latin typeface="Congenial" panose="02000503040000020004" pitchFamily="2" charset="0"/>
              </a:rPr>
              <a:t>A, 8, 7 = {</a:t>
            </a:r>
            <a:r>
              <a:rPr lang="en-IN" dirty="0">
                <a:solidFill>
                  <a:srgbClr val="FF0000"/>
                </a:solidFill>
                <a:latin typeface="Congenial" panose="02000503040000020004" pitchFamily="2" charset="0"/>
              </a:rPr>
              <a:t>16</a:t>
            </a:r>
            <a:r>
              <a:rPr lang="en-IN" dirty="0">
                <a:latin typeface="Congenial" panose="02000503040000020004" pitchFamily="2" charset="0"/>
              </a:rPr>
              <a:t>, 26}</a:t>
            </a:r>
          </a:p>
          <a:p>
            <a:pPr lvl="1"/>
            <a:r>
              <a:rPr lang="en-IN" dirty="0">
                <a:latin typeface="Congenial" panose="02000503040000020004" pitchFamily="2" charset="0"/>
              </a:rPr>
              <a:t>8, 7, 10 = {25}. Bust</a:t>
            </a:r>
          </a:p>
        </p:txBody>
      </p:sp>
    </p:spTree>
    <p:extLst>
      <p:ext uri="{BB962C8B-B14F-4D97-AF65-F5344CB8AC3E}">
        <p14:creationId xmlns:p14="http://schemas.microsoft.com/office/powerpoint/2010/main" val="2731829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normAutofit fontScale="90000"/>
          </a:bodyPr>
          <a:lstStyle/>
          <a:p>
            <a:r>
              <a:rPr lang="en-IN" dirty="0"/>
              <a:t>Use </a:t>
            </a:r>
            <a:r>
              <a:rPr lang="en-IN" dirty="0" err="1"/>
              <a:t>MultiValue</a:t>
            </a:r>
            <a:r>
              <a:rPr lang="en-IN" dirty="0"/>
              <a:t> monad to represent the points</a:t>
            </a:r>
          </a:p>
        </p:txBody>
      </p:sp>
      <p:sp>
        <p:nvSpPr>
          <p:cNvPr id="3" name="Content Placeholder 2">
            <a:extLst>
              <a:ext uri="{FF2B5EF4-FFF2-40B4-BE49-F238E27FC236}">
                <a16:creationId xmlns:a16="http://schemas.microsoft.com/office/drawing/2014/main" id="{A595E86F-56BB-D50E-7E38-6BA85BEF7FAB}"/>
              </a:ext>
            </a:extLst>
          </p:cNvPr>
          <p:cNvSpPr>
            <a:spLocks noGrp="1"/>
          </p:cNvSpPr>
          <p:nvPr>
            <p:ph idx="1"/>
          </p:nvPr>
        </p:nvSpPr>
        <p:spPr>
          <a:xfrm>
            <a:off x="1115568" y="2478024"/>
            <a:ext cx="10168128" cy="3694176"/>
          </a:xfrm>
        </p:spPr>
        <p:txBody>
          <a:bodyPr>
            <a:normAutofit/>
          </a:bodyPr>
          <a:lstStyle/>
          <a:p>
            <a:r>
              <a:rPr lang="en-IN" dirty="0">
                <a:latin typeface="Congenial" panose="02000503040000020004" pitchFamily="2" charset="0"/>
              </a:rPr>
              <a:t>A = </a:t>
            </a:r>
            <a:r>
              <a:rPr lang="en-IN" dirty="0" err="1">
                <a:latin typeface="Congenial" panose="02000503040000020004" pitchFamily="2" charset="0"/>
              </a:rPr>
              <a:t>MultiValue</a:t>
            </a:r>
            <a:r>
              <a:rPr lang="en-IN" dirty="0">
                <a:latin typeface="Congenial" panose="02000503040000020004" pitchFamily="2" charset="0"/>
              </a:rPr>
              <a:t>({1, 11})</a:t>
            </a:r>
          </a:p>
          <a:p>
            <a:r>
              <a:rPr lang="en-IN" dirty="0">
                <a:latin typeface="Congenial" panose="02000503040000020004" pitchFamily="2" charset="0"/>
              </a:rPr>
              <a:t>K, Q, J = </a:t>
            </a:r>
            <a:r>
              <a:rPr lang="en-IN" dirty="0" err="1">
                <a:latin typeface="Congenial" panose="02000503040000020004" pitchFamily="2" charset="0"/>
              </a:rPr>
              <a:t>MultiValue</a:t>
            </a:r>
            <a:r>
              <a:rPr lang="en-IN" dirty="0">
                <a:latin typeface="Congenial" panose="02000503040000020004" pitchFamily="2" charset="0"/>
              </a:rPr>
              <a:t>({10})</a:t>
            </a:r>
          </a:p>
          <a:p>
            <a:r>
              <a:rPr lang="en-IN" dirty="0">
                <a:latin typeface="Congenial" panose="02000503040000020004" pitchFamily="2" charset="0"/>
              </a:rPr>
              <a:t>All other = </a:t>
            </a:r>
            <a:r>
              <a:rPr lang="en-IN" dirty="0" err="1">
                <a:latin typeface="Congenial" panose="02000503040000020004" pitchFamily="2" charset="0"/>
              </a:rPr>
              <a:t>MultiValue</a:t>
            </a:r>
            <a:r>
              <a:rPr lang="en-IN" dirty="0">
                <a:latin typeface="Congenial" panose="02000503040000020004" pitchFamily="2" charset="0"/>
              </a:rPr>
              <a:t>({rank})</a:t>
            </a:r>
          </a:p>
          <a:p>
            <a:r>
              <a:rPr lang="en-IN" dirty="0">
                <a:latin typeface="Congenial" panose="02000503040000020004" pitchFamily="2" charset="0"/>
              </a:rPr>
              <a:t>Total possible value of hand = sum of all points in the hand</a:t>
            </a:r>
          </a:p>
          <a:p>
            <a:r>
              <a:rPr lang="en-IN" dirty="0">
                <a:latin typeface="Congenial" panose="02000503040000020004" pitchFamily="2" charset="0"/>
              </a:rPr>
              <a:t>Then filter all those values that bust</a:t>
            </a:r>
          </a:p>
          <a:p>
            <a:r>
              <a:rPr lang="en-IN" dirty="0">
                <a:latin typeface="Congenial" panose="02000503040000020004" pitchFamily="2" charset="0"/>
              </a:rPr>
              <a:t>And choose the max of what is remaining</a:t>
            </a:r>
          </a:p>
        </p:txBody>
      </p:sp>
    </p:spTree>
    <p:extLst>
      <p:ext uri="{BB962C8B-B14F-4D97-AF65-F5344CB8AC3E}">
        <p14:creationId xmlns:p14="http://schemas.microsoft.com/office/powerpoint/2010/main" val="294542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9022F0-E02C-9D65-E245-E60E4BFCE3F2}"/>
              </a:ext>
            </a:extLst>
          </p:cNvPr>
          <p:cNvPicPr>
            <a:picLocks noChangeAspect="1"/>
          </p:cNvPicPr>
          <p:nvPr/>
        </p:nvPicPr>
        <p:blipFill>
          <a:blip r:embed="rId2"/>
          <a:stretch>
            <a:fillRect/>
          </a:stretch>
        </p:blipFill>
        <p:spPr>
          <a:xfrm>
            <a:off x="842229" y="1328444"/>
            <a:ext cx="10507541" cy="4201111"/>
          </a:xfrm>
          <a:prstGeom prst="rect">
            <a:avLst/>
          </a:prstGeom>
        </p:spPr>
      </p:pic>
    </p:spTree>
    <p:extLst>
      <p:ext uri="{BB962C8B-B14F-4D97-AF65-F5344CB8AC3E}">
        <p14:creationId xmlns:p14="http://schemas.microsoft.com/office/powerpoint/2010/main" val="1652480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a:t>What is a function?</a:t>
            </a:r>
          </a:p>
        </p:txBody>
      </p:sp>
    </p:spTree>
    <p:extLst>
      <p:ext uri="{BB962C8B-B14F-4D97-AF65-F5344CB8AC3E}">
        <p14:creationId xmlns:p14="http://schemas.microsoft.com/office/powerpoint/2010/main" val="39709484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normAutofit/>
          </a:bodyPr>
          <a:lstStyle/>
          <a:p>
            <a:r>
              <a:rPr lang="en-IN" dirty="0"/>
              <a:t>Now to draw a card</a:t>
            </a:r>
          </a:p>
        </p:txBody>
      </p:sp>
      <p:sp>
        <p:nvSpPr>
          <p:cNvPr id="3" name="Content Placeholder 2">
            <a:extLst>
              <a:ext uri="{FF2B5EF4-FFF2-40B4-BE49-F238E27FC236}">
                <a16:creationId xmlns:a16="http://schemas.microsoft.com/office/drawing/2014/main" id="{A595E86F-56BB-D50E-7E38-6BA85BEF7FAB}"/>
              </a:ext>
            </a:extLst>
          </p:cNvPr>
          <p:cNvSpPr>
            <a:spLocks noGrp="1"/>
          </p:cNvSpPr>
          <p:nvPr>
            <p:ph idx="1"/>
          </p:nvPr>
        </p:nvSpPr>
        <p:spPr>
          <a:xfrm>
            <a:off x="1115568" y="2478024"/>
            <a:ext cx="10168128" cy="3694176"/>
          </a:xfrm>
        </p:spPr>
        <p:txBody>
          <a:bodyPr>
            <a:normAutofit/>
          </a:bodyPr>
          <a:lstStyle/>
          <a:p>
            <a:r>
              <a:rPr lang="en-IN" dirty="0">
                <a:latin typeface="Congenial" panose="02000503040000020004" pitchFamily="2" charset="0"/>
              </a:rPr>
              <a:t>Given a deck, we need a function that will take the top card out. Return None if the deck is empty</a:t>
            </a:r>
          </a:p>
          <a:p>
            <a:r>
              <a:rPr lang="en-IN" dirty="0">
                <a:latin typeface="Congenial" panose="02000503040000020004" pitchFamily="2" charset="0"/>
              </a:rPr>
              <a:t>Then we need another function to add the card to a hand</a:t>
            </a:r>
          </a:p>
          <a:p>
            <a:r>
              <a:rPr lang="en-IN" dirty="0">
                <a:latin typeface="Congenial" panose="02000503040000020004" pitchFamily="2" charset="0"/>
              </a:rPr>
              <a:t>Finally, we combine both of these in </a:t>
            </a:r>
            <a:r>
              <a:rPr lang="en-IN" dirty="0" err="1">
                <a:latin typeface="Congenial" panose="02000503040000020004" pitchFamily="2" charset="0"/>
              </a:rPr>
              <a:t>draw_to_hand</a:t>
            </a:r>
            <a:r>
              <a:rPr lang="en-IN" dirty="0">
                <a:latin typeface="Congenial" panose="02000503040000020004" pitchFamily="2" charset="0"/>
              </a:rPr>
              <a:t> where it will draw from the deck, and add it to the hand. If the deck is empty then shuffle a new deck</a:t>
            </a:r>
          </a:p>
        </p:txBody>
      </p:sp>
    </p:spTree>
    <p:extLst>
      <p:ext uri="{BB962C8B-B14F-4D97-AF65-F5344CB8AC3E}">
        <p14:creationId xmlns:p14="http://schemas.microsoft.com/office/powerpoint/2010/main" val="252866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7D7FBD4-8B3F-1A0D-AB31-2218EB937319}"/>
              </a:ext>
            </a:extLst>
          </p:cNvPr>
          <p:cNvPicPr>
            <a:picLocks noChangeAspect="1"/>
          </p:cNvPicPr>
          <p:nvPr/>
        </p:nvPicPr>
        <p:blipFill>
          <a:blip r:embed="rId2"/>
          <a:stretch>
            <a:fillRect/>
          </a:stretch>
        </p:blipFill>
        <p:spPr>
          <a:xfrm>
            <a:off x="1866309" y="1071233"/>
            <a:ext cx="8459381" cy="4715533"/>
          </a:xfrm>
          <a:prstGeom prst="rect">
            <a:avLst/>
          </a:prstGeom>
        </p:spPr>
      </p:pic>
    </p:spTree>
    <p:extLst>
      <p:ext uri="{BB962C8B-B14F-4D97-AF65-F5344CB8AC3E}">
        <p14:creationId xmlns:p14="http://schemas.microsoft.com/office/powerpoint/2010/main" val="19064933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normAutofit/>
          </a:bodyPr>
          <a:lstStyle/>
          <a:p>
            <a:r>
              <a:rPr lang="en-IN" dirty="0"/>
              <a:t>Finally the core game loop</a:t>
            </a:r>
          </a:p>
        </p:txBody>
      </p:sp>
      <p:sp>
        <p:nvSpPr>
          <p:cNvPr id="3" name="Content Placeholder 2">
            <a:extLst>
              <a:ext uri="{FF2B5EF4-FFF2-40B4-BE49-F238E27FC236}">
                <a16:creationId xmlns:a16="http://schemas.microsoft.com/office/drawing/2014/main" id="{A595E86F-56BB-D50E-7E38-6BA85BEF7FAB}"/>
              </a:ext>
            </a:extLst>
          </p:cNvPr>
          <p:cNvSpPr>
            <a:spLocks noGrp="1"/>
          </p:cNvSpPr>
          <p:nvPr>
            <p:ph idx="1"/>
          </p:nvPr>
        </p:nvSpPr>
        <p:spPr>
          <a:xfrm>
            <a:off x="1115568" y="2478024"/>
            <a:ext cx="10168128" cy="3694176"/>
          </a:xfrm>
        </p:spPr>
        <p:txBody>
          <a:bodyPr>
            <a:normAutofit fontScale="92500"/>
          </a:bodyPr>
          <a:lstStyle/>
          <a:p>
            <a:r>
              <a:rPr lang="en-IN" dirty="0">
                <a:latin typeface="Congenial" panose="02000503040000020004" pitchFamily="2" charset="0"/>
              </a:rPr>
              <a:t>Everything we have so far are pure functions. Now we need the core game loop</a:t>
            </a:r>
          </a:p>
          <a:p>
            <a:r>
              <a:rPr lang="en-IN" dirty="0">
                <a:latin typeface="Congenial" panose="02000503040000020004" pitchFamily="2" charset="0"/>
              </a:rPr>
              <a:t>Setup the initial game state</a:t>
            </a:r>
          </a:p>
          <a:p>
            <a:pPr lvl="1"/>
            <a:r>
              <a:rPr lang="en-IN" dirty="0">
                <a:latin typeface="Congenial" panose="02000503040000020004" pitchFamily="2" charset="0"/>
              </a:rPr>
              <a:t>List of players: Player, Dealer</a:t>
            </a:r>
          </a:p>
          <a:p>
            <a:pPr lvl="1"/>
            <a:r>
              <a:rPr lang="en-IN" dirty="0">
                <a:latin typeface="Congenial" panose="02000503040000020004" pitchFamily="2" charset="0"/>
              </a:rPr>
              <a:t>Hands of each of the players: []</a:t>
            </a:r>
          </a:p>
          <a:p>
            <a:pPr lvl="1"/>
            <a:r>
              <a:rPr lang="en-IN" dirty="0">
                <a:latin typeface="Congenial" panose="02000503040000020004" pitchFamily="2" charset="0"/>
              </a:rPr>
              <a:t>Deck: A new shuffled deck</a:t>
            </a:r>
          </a:p>
          <a:p>
            <a:r>
              <a:rPr lang="en-IN" dirty="0">
                <a:latin typeface="Congenial" panose="02000503040000020004" pitchFamily="2" charset="0"/>
              </a:rPr>
              <a:t>And we need actions to get the input from the player and dealer</a:t>
            </a:r>
          </a:p>
        </p:txBody>
      </p:sp>
    </p:spTree>
    <p:extLst>
      <p:ext uri="{BB962C8B-B14F-4D97-AF65-F5344CB8AC3E}">
        <p14:creationId xmlns:p14="http://schemas.microsoft.com/office/powerpoint/2010/main" val="1067595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BAD4BC5-082C-A90F-07A6-376B4260C097}"/>
              </a:ext>
            </a:extLst>
          </p:cNvPr>
          <p:cNvPicPr>
            <a:picLocks noChangeAspect="1"/>
          </p:cNvPicPr>
          <p:nvPr/>
        </p:nvPicPr>
        <p:blipFill>
          <a:blip r:embed="rId2"/>
          <a:stretch>
            <a:fillRect/>
          </a:stretch>
        </p:blipFill>
        <p:spPr>
          <a:xfrm>
            <a:off x="813650" y="1085523"/>
            <a:ext cx="10564699" cy="4686954"/>
          </a:xfrm>
          <a:prstGeom prst="rect">
            <a:avLst/>
          </a:prstGeom>
        </p:spPr>
      </p:pic>
    </p:spTree>
    <p:extLst>
      <p:ext uri="{BB962C8B-B14F-4D97-AF65-F5344CB8AC3E}">
        <p14:creationId xmlns:p14="http://schemas.microsoft.com/office/powerpoint/2010/main" val="36575503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normAutofit/>
          </a:bodyPr>
          <a:lstStyle/>
          <a:p>
            <a:r>
              <a:rPr lang="en-IN" dirty="0"/>
              <a:t>Finally the core game loop</a:t>
            </a:r>
          </a:p>
        </p:txBody>
      </p:sp>
      <p:sp>
        <p:nvSpPr>
          <p:cNvPr id="3" name="Content Placeholder 2">
            <a:extLst>
              <a:ext uri="{FF2B5EF4-FFF2-40B4-BE49-F238E27FC236}">
                <a16:creationId xmlns:a16="http://schemas.microsoft.com/office/drawing/2014/main" id="{A595E86F-56BB-D50E-7E38-6BA85BEF7FAB}"/>
              </a:ext>
            </a:extLst>
          </p:cNvPr>
          <p:cNvSpPr>
            <a:spLocks noGrp="1"/>
          </p:cNvSpPr>
          <p:nvPr>
            <p:ph idx="1"/>
          </p:nvPr>
        </p:nvSpPr>
        <p:spPr>
          <a:xfrm>
            <a:off x="1115568" y="2478024"/>
            <a:ext cx="10168128" cy="3694176"/>
          </a:xfrm>
        </p:spPr>
        <p:txBody>
          <a:bodyPr>
            <a:normAutofit/>
          </a:bodyPr>
          <a:lstStyle/>
          <a:p>
            <a:r>
              <a:rPr lang="en-IN" dirty="0">
                <a:latin typeface="Congenial" panose="02000503040000020004" pitchFamily="2" charset="0"/>
              </a:rPr>
              <a:t>Now we loop through each player one by one</a:t>
            </a:r>
          </a:p>
          <a:p>
            <a:pPr lvl="1"/>
            <a:r>
              <a:rPr lang="en-IN" dirty="0">
                <a:latin typeface="Congenial" panose="02000503040000020004" pitchFamily="2" charset="0"/>
              </a:rPr>
              <a:t>Ask if hit or stay?</a:t>
            </a:r>
          </a:p>
          <a:p>
            <a:pPr lvl="1"/>
            <a:r>
              <a:rPr lang="en-IN" dirty="0">
                <a:latin typeface="Congenial" panose="02000503040000020004" pitchFamily="2" charset="0"/>
              </a:rPr>
              <a:t>If hit, add a card to hand from deck</a:t>
            </a:r>
          </a:p>
          <a:p>
            <a:pPr lvl="2"/>
            <a:r>
              <a:rPr lang="en-IN" dirty="0">
                <a:latin typeface="Congenial" panose="02000503040000020004" pitchFamily="2" charset="0"/>
              </a:rPr>
              <a:t>If now bust, end the game</a:t>
            </a:r>
          </a:p>
          <a:p>
            <a:pPr lvl="1"/>
            <a:r>
              <a:rPr lang="en-IN" dirty="0">
                <a:latin typeface="Congenial" panose="02000503040000020004" pitchFamily="2" charset="0"/>
              </a:rPr>
              <a:t>If stay, remove the player from the list of players</a:t>
            </a:r>
          </a:p>
          <a:p>
            <a:r>
              <a:rPr lang="en-IN" dirty="0">
                <a:latin typeface="Congenial" panose="02000503040000020004" pitchFamily="2" charset="0"/>
              </a:rPr>
              <a:t>When no more players left, the game is over</a:t>
            </a:r>
          </a:p>
        </p:txBody>
      </p:sp>
    </p:spTree>
    <p:extLst>
      <p:ext uri="{BB962C8B-B14F-4D97-AF65-F5344CB8AC3E}">
        <p14:creationId xmlns:p14="http://schemas.microsoft.com/office/powerpoint/2010/main" val="3335465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163088-06E2-376E-210D-8E691007A0D6}"/>
              </a:ext>
            </a:extLst>
          </p:cNvPr>
          <p:cNvPicPr>
            <a:picLocks noChangeAspect="1"/>
          </p:cNvPicPr>
          <p:nvPr/>
        </p:nvPicPr>
        <p:blipFill>
          <a:blip r:embed="rId2"/>
          <a:stretch>
            <a:fillRect/>
          </a:stretch>
        </p:blipFill>
        <p:spPr>
          <a:xfrm>
            <a:off x="1009271" y="0"/>
            <a:ext cx="10173457" cy="6858000"/>
          </a:xfrm>
          <a:prstGeom prst="rect">
            <a:avLst/>
          </a:prstGeom>
        </p:spPr>
      </p:pic>
    </p:spTree>
    <p:extLst>
      <p:ext uri="{BB962C8B-B14F-4D97-AF65-F5344CB8AC3E}">
        <p14:creationId xmlns:p14="http://schemas.microsoft.com/office/powerpoint/2010/main" val="7929440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normAutofit/>
          </a:bodyPr>
          <a:lstStyle/>
          <a:p>
            <a:r>
              <a:rPr lang="en-IN" dirty="0"/>
              <a:t>Homework</a:t>
            </a:r>
          </a:p>
        </p:txBody>
      </p:sp>
      <p:sp>
        <p:nvSpPr>
          <p:cNvPr id="3" name="Content Placeholder 2">
            <a:extLst>
              <a:ext uri="{FF2B5EF4-FFF2-40B4-BE49-F238E27FC236}">
                <a16:creationId xmlns:a16="http://schemas.microsoft.com/office/drawing/2014/main" id="{A595E86F-56BB-D50E-7E38-6BA85BEF7FAB}"/>
              </a:ext>
            </a:extLst>
          </p:cNvPr>
          <p:cNvSpPr>
            <a:spLocks noGrp="1"/>
          </p:cNvSpPr>
          <p:nvPr>
            <p:ph idx="1"/>
          </p:nvPr>
        </p:nvSpPr>
        <p:spPr>
          <a:xfrm>
            <a:off x="1115568" y="2478024"/>
            <a:ext cx="10168128" cy="3694176"/>
          </a:xfrm>
        </p:spPr>
        <p:txBody>
          <a:bodyPr>
            <a:normAutofit/>
          </a:bodyPr>
          <a:lstStyle/>
          <a:p>
            <a:r>
              <a:rPr lang="en-IN" dirty="0">
                <a:latin typeface="Congenial" panose="02000503040000020004" pitchFamily="2" charset="0"/>
              </a:rPr>
              <a:t>When a hand is busted, get the </a:t>
            </a:r>
            <a:r>
              <a:rPr lang="en-IN" dirty="0" err="1">
                <a:latin typeface="Congenial" panose="02000503040000020004" pitchFamily="2" charset="0"/>
              </a:rPr>
              <a:t>score_hand</a:t>
            </a:r>
            <a:r>
              <a:rPr lang="en-IN" dirty="0">
                <a:latin typeface="Congenial" panose="02000503040000020004" pitchFamily="2" charset="0"/>
              </a:rPr>
              <a:t>() function raises a </a:t>
            </a:r>
            <a:r>
              <a:rPr lang="en-IN" dirty="0" err="1">
                <a:latin typeface="Congenial" panose="02000503040000020004" pitchFamily="2" charset="0"/>
              </a:rPr>
              <a:t>ValueError</a:t>
            </a:r>
            <a:r>
              <a:rPr lang="en-IN" dirty="0">
                <a:latin typeface="Congenial" panose="02000503040000020004" pitchFamily="2" charset="0"/>
              </a:rPr>
              <a:t> (from the max function)</a:t>
            </a:r>
          </a:p>
          <a:p>
            <a:r>
              <a:rPr lang="en-IN" dirty="0">
                <a:latin typeface="Congenial" panose="02000503040000020004" pitchFamily="2" charset="0"/>
              </a:rPr>
              <a:t>Typically, functional programming does not use exceptions. We use the Maybe monad to signify an error.</a:t>
            </a:r>
          </a:p>
          <a:p>
            <a:r>
              <a:rPr lang="en-IN" dirty="0">
                <a:latin typeface="Congenial" panose="02000503040000020004" pitchFamily="2" charset="0"/>
              </a:rPr>
              <a:t>Change the code to use Maybe instead of the exception</a:t>
            </a:r>
          </a:p>
        </p:txBody>
      </p:sp>
    </p:spTree>
    <p:extLst>
      <p:ext uri="{BB962C8B-B14F-4D97-AF65-F5344CB8AC3E}">
        <p14:creationId xmlns:p14="http://schemas.microsoft.com/office/powerpoint/2010/main" val="256580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normAutofit/>
          </a:bodyPr>
          <a:lstStyle/>
          <a:p>
            <a:r>
              <a:rPr lang="en-IN" dirty="0"/>
              <a:t>Homework</a:t>
            </a:r>
          </a:p>
        </p:txBody>
      </p:sp>
      <p:sp>
        <p:nvSpPr>
          <p:cNvPr id="3" name="Content Placeholder 2">
            <a:extLst>
              <a:ext uri="{FF2B5EF4-FFF2-40B4-BE49-F238E27FC236}">
                <a16:creationId xmlns:a16="http://schemas.microsoft.com/office/drawing/2014/main" id="{A595E86F-56BB-D50E-7E38-6BA85BEF7FAB}"/>
              </a:ext>
            </a:extLst>
          </p:cNvPr>
          <p:cNvSpPr>
            <a:spLocks noGrp="1"/>
          </p:cNvSpPr>
          <p:nvPr>
            <p:ph idx="1"/>
          </p:nvPr>
        </p:nvSpPr>
        <p:spPr>
          <a:xfrm>
            <a:off x="1115568" y="2478024"/>
            <a:ext cx="10168128" cy="3694176"/>
          </a:xfrm>
        </p:spPr>
        <p:txBody>
          <a:bodyPr>
            <a:normAutofit/>
          </a:bodyPr>
          <a:lstStyle/>
          <a:p>
            <a:r>
              <a:rPr lang="en-IN" dirty="0">
                <a:latin typeface="Congenial" panose="02000503040000020004" pitchFamily="2" charset="0"/>
              </a:rPr>
              <a:t>There are a lot of print() everywhere. This is an action. How can we make this code more functional?</a:t>
            </a:r>
          </a:p>
          <a:p>
            <a:pPr lvl="1"/>
            <a:r>
              <a:rPr lang="en-IN" dirty="0">
                <a:latin typeface="Congenial" panose="02000503040000020004" pitchFamily="2" charset="0"/>
              </a:rPr>
              <a:t>See the file blackjack_stream.py for an example how to handle it</a:t>
            </a:r>
          </a:p>
          <a:p>
            <a:pPr lvl="1"/>
            <a:r>
              <a:rPr lang="en-IN" dirty="0">
                <a:latin typeface="Congenial" panose="02000503040000020004" pitchFamily="2" charset="0"/>
              </a:rPr>
              <a:t>Then research the Writer monad which is an abstraction on the same concept</a:t>
            </a:r>
          </a:p>
        </p:txBody>
      </p:sp>
    </p:spTree>
    <p:extLst>
      <p:ext uri="{BB962C8B-B14F-4D97-AF65-F5344CB8AC3E}">
        <p14:creationId xmlns:p14="http://schemas.microsoft.com/office/powerpoint/2010/main" val="3020009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normAutofit/>
          </a:bodyPr>
          <a:lstStyle/>
          <a:p>
            <a:r>
              <a:rPr lang="en-IN" dirty="0"/>
              <a:t>Advanced Homework</a:t>
            </a:r>
          </a:p>
        </p:txBody>
      </p:sp>
      <p:sp>
        <p:nvSpPr>
          <p:cNvPr id="3" name="Content Placeholder 2">
            <a:extLst>
              <a:ext uri="{FF2B5EF4-FFF2-40B4-BE49-F238E27FC236}">
                <a16:creationId xmlns:a16="http://schemas.microsoft.com/office/drawing/2014/main" id="{A595E86F-56BB-D50E-7E38-6BA85BEF7FAB}"/>
              </a:ext>
            </a:extLst>
          </p:cNvPr>
          <p:cNvSpPr>
            <a:spLocks noGrp="1"/>
          </p:cNvSpPr>
          <p:nvPr>
            <p:ph idx="1"/>
          </p:nvPr>
        </p:nvSpPr>
        <p:spPr>
          <a:xfrm>
            <a:off x="1115568" y="2478024"/>
            <a:ext cx="10168128" cy="3694176"/>
          </a:xfrm>
        </p:spPr>
        <p:txBody>
          <a:bodyPr>
            <a:normAutofit/>
          </a:bodyPr>
          <a:lstStyle/>
          <a:p>
            <a:r>
              <a:rPr lang="en-IN" dirty="0">
                <a:latin typeface="Congenial" panose="02000503040000020004" pitchFamily="2" charset="0"/>
              </a:rPr>
              <a:t>What about the place where we ask the user for the input? This is also an action and it is making the core gameplay loop into an action.</a:t>
            </a:r>
          </a:p>
          <a:p>
            <a:r>
              <a:rPr lang="en-IN" dirty="0">
                <a:latin typeface="Congenial" panose="02000503040000020004" pitchFamily="2" charset="0"/>
              </a:rPr>
              <a:t>How can be get it out of this function so that the core gameplay loop logic becomes a pure function?</a:t>
            </a:r>
          </a:p>
          <a:p>
            <a:pPr lvl="1"/>
            <a:r>
              <a:rPr lang="en-IN" dirty="0">
                <a:latin typeface="Congenial" panose="02000503040000020004" pitchFamily="2" charset="0"/>
              </a:rPr>
              <a:t>Look up how to do coroutines in Python</a:t>
            </a:r>
          </a:p>
        </p:txBody>
      </p:sp>
    </p:spTree>
    <p:extLst>
      <p:ext uri="{BB962C8B-B14F-4D97-AF65-F5344CB8AC3E}">
        <p14:creationId xmlns:p14="http://schemas.microsoft.com/office/powerpoint/2010/main" val="166162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3BC2C2-040E-488B-9CBB-94AFF060080B}"/>
              </a:ext>
            </a:extLst>
          </p:cNvPr>
          <p:cNvPicPr>
            <a:picLocks noChangeAspect="1"/>
          </p:cNvPicPr>
          <p:nvPr/>
        </p:nvPicPr>
        <p:blipFill>
          <a:blip r:embed="rId2"/>
          <a:stretch>
            <a:fillRect/>
          </a:stretch>
        </p:blipFill>
        <p:spPr>
          <a:xfrm>
            <a:off x="0" y="0"/>
            <a:ext cx="5114571" cy="6858000"/>
          </a:xfrm>
          <a:prstGeom prst="rect">
            <a:avLst/>
          </a:prstGeom>
        </p:spPr>
      </p:pic>
      <p:pic>
        <p:nvPicPr>
          <p:cNvPr id="7" name="Picture 6">
            <a:extLst>
              <a:ext uri="{FF2B5EF4-FFF2-40B4-BE49-F238E27FC236}">
                <a16:creationId xmlns:a16="http://schemas.microsoft.com/office/drawing/2014/main" id="{FB283059-1F4E-432E-A1E5-05908E38264D}"/>
              </a:ext>
            </a:extLst>
          </p:cNvPr>
          <p:cNvPicPr>
            <a:picLocks noChangeAspect="1"/>
          </p:cNvPicPr>
          <p:nvPr/>
        </p:nvPicPr>
        <p:blipFill>
          <a:blip r:embed="rId3"/>
          <a:stretch>
            <a:fillRect/>
          </a:stretch>
        </p:blipFill>
        <p:spPr>
          <a:xfrm>
            <a:off x="5702725" y="3547452"/>
            <a:ext cx="2369065" cy="2916305"/>
          </a:xfrm>
          <a:prstGeom prst="rect">
            <a:avLst/>
          </a:prstGeom>
        </p:spPr>
      </p:pic>
      <p:pic>
        <p:nvPicPr>
          <p:cNvPr id="9" name="Picture 8">
            <a:extLst>
              <a:ext uri="{FF2B5EF4-FFF2-40B4-BE49-F238E27FC236}">
                <a16:creationId xmlns:a16="http://schemas.microsoft.com/office/drawing/2014/main" id="{A740399F-70C7-4673-A908-2D4DDE424AFB}"/>
              </a:ext>
            </a:extLst>
          </p:cNvPr>
          <p:cNvPicPr>
            <a:picLocks noChangeAspect="1"/>
          </p:cNvPicPr>
          <p:nvPr/>
        </p:nvPicPr>
        <p:blipFill>
          <a:blip r:embed="rId4">
            <a:clrChange>
              <a:clrFrom>
                <a:srgbClr val="FAFAFA"/>
              </a:clrFrom>
              <a:clrTo>
                <a:srgbClr val="FAFAFA">
                  <a:alpha val="0"/>
                </a:srgbClr>
              </a:clrTo>
            </a:clrChange>
          </a:blip>
          <a:stretch>
            <a:fillRect/>
          </a:stretch>
        </p:blipFill>
        <p:spPr>
          <a:xfrm>
            <a:off x="5801408" y="626625"/>
            <a:ext cx="1085850" cy="1085850"/>
          </a:xfrm>
          <a:prstGeom prst="rect">
            <a:avLst/>
          </a:prstGeom>
        </p:spPr>
      </p:pic>
      <p:sp>
        <p:nvSpPr>
          <p:cNvPr id="11" name="Rectangle 10">
            <a:extLst>
              <a:ext uri="{FF2B5EF4-FFF2-40B4-BE49-F238E27FC236}">
                <a16:creationId xmlns:a16="http://schemas.microsoft.com/office/drawing/2014/main" id="{752C1F1D-8F81-4A4A-81FE-4EEC9EB7B613}"/>
              </a:ext>
            </a:extLst>
          </p:cNvPr>
          <p:cNvSpPr/>
          <p:nvPr/>
        </p:nvSpPr>
        <p:spPr>
          <a:xfrm>
            <a:off x="7355783" y="1884867"/>
            <a:ext cx="1726883" cy="369332"/>
          </a:xfrm>
          <a:prstGeom prst="rect">
            <a:avLst/>
          </a:prstGeom>
        </p:spPr>
        <p:txBody>
          <a:bodyPr wrap="none">
            <a:spAutoFit/>
          </a:bodyPr>
          <a:lstStyle/>
          <a:p>
            <a:r>
              <a:rPr lang="en-US" b="1" dirty="0"/>
              <a:t>@playfulpython</a:t>
            </a:r>
          </a:p>
        </p:txBody>
      </p:sp>
      <p:sp>
        <p:nvSpPr>
          <p:cNvPr id="17" name="Rectangle 16">
            <a:extLst>
              <a:ext uri="{FF2B5EF4-FFF2-40B4-BE49-F238E27FC236}">
                <a16:creationId xmlns:a16="http://schemas.microsoft.com/office/drawing/2014/main" id="{7BF1B2DB-2D7B-01A0-3ACE-9B29F8FE9BBA}"/>
              </a:ext>
            </a:extLst>
          </p:cNvPr>
          <p:cNvSpPr/>
          <p:nvPr/>
        </p:nvSpPr>
        <p:spPr>
          <a:xfrm>
            <a:off x="7355783" y="855522"/>
            <a:ext cx="3878754" cy="523220"/>
          </a:xfrm>
          <a:prstGeom prst="rect">
            <a:avLst/>
          </a:prstGeom>
        </p:spPr>
        <p:txBody>
          <a:bodyPr wrap="none">
            <a:spAutoFit/>
          </a:bodyPr>
          <a:lstStyle/>
          <a:p>
            <a:r>
              <a:rPr lang="en-US" sz="2800" b="1" dirty="0"/>
              <a:t>www.playfulpython.com</a:t>
            </a:r>
          </a:p>
        </p:txBody>
      </p:sp>
      <p:pic>
        <p:nvPicPr>
          <p:cNvPr id="19" name="Picture 18" descr="Logo, icon&#10;&#10;Description automatically generated with medium confidence">
            <a:extLst>
              <a:ext uri="{FF2B5EF4-FFF2-40B4-BE49-F238E27FC236}">
                <a16:creationId xmlns:a16="http://schemas.microsoft.com/office/drawing/2014/main" id="{47CE3087-3225-E701-70FE-080FB7D228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0156" y="1926525"/>
            <a:ext cx="525272" cy="369332"/>
          </a:xfrm>
          <a:prstGeom prst="rect">
            <a:avLst/>
          </a:prstGeom>
        </p:spPr>
      </p:pic>
      <p:pic>
        <p:nvPicPr>
          <p:cNvPr id="21" name="Picture 20" descr="Logo, icon&#10;&#10;Description automatically generated">
            <a:extLst>
              <a:ext uri="{FF2B5EF4-FFF2-40B4-BE49-F238E27FC236}">
                <a16:creationId xmlns:a16="http://schemas.microsoft.com/office/drawing/2014/main" id="{1E407091-927E-5A23-1F26-059C7D5246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6426" y="1884867"/>
            <a:ext cx="459147" cy="459147"/>
          </a:xfrm>
          <a:prstGeom prst="rect">
            <a:avLst/>
          </a:prstGeom>
        </p:spPr>
      </p:pic>
      <p:sp>
        <p:nvSpPr>
          <p:cNvPr id="22" name="Rectangle 21">
            <a:extLst>
              <a:ext uri="{FF2B5EF4-FFF2-40B4-BE49-F238E27FC236}">
                <a16:creationId xmlns:a16="http://schemas.microsoft.com/office/drawing/2014/main" id="{9E2C9906-F9A4-70E2-4D32-AAD571436714}"/>
              </a:ext>
            </a:extLst>
          </p:cNvPr>
          <p:cNvSpPr/>
          <p:nvPr/>
        </p:nvSpPr>
        <p:spPr>
          <a:xfrm>
            <a:off x="7355782" y="2630337"/>
            <a:ext cx="4106702" cy="369332"/>
          </a:xfrm>
          <a:prstGeom prst="rect">
            <a:avLst/>
          </a:prstGeom>
        </p:spPr>
        <p:txBody>
          <a:bodyPr wrap="none">
            <a:spAutoFit/>
          </a:bodyPr>
          <a:lstStyle/>
          <a:p>
            <a:r>
              <a:rPr lang="en-US" b="1" dirty="0"/>
              <a:t>https://www.linkedin.com/in/siddharta/</a:t>
            </a:r>
          </a:p>
        </p:txBody>
      </p:sp>
      <p:pic>
        <p:nvPicPr>
          <p:cNvPr id="24" name="Picture 23">
            <a:extLst>
              <a:ext uri="{FF2B5EF4-FFF2-40B4-BE49-F238E27FC236}">
                <a16:creationId xmlns:a16="http://schemas.microsoft.com/office/drawing/2014/main" id="{0D71085B-DEC8-04A4-FB80-A28BF14106D4}"/>
              </a:ext>
            </a:extLst>
          </p:cNvPr>
          <p:cNvPicPr>
            <a:picLocks noChangeAspect="1"/>
          </p:cNvPicPr>
          <p:nvPr/>
        </p:nvPicPr>
        <p:blipFill>
          <a:blip r:embed="rId7"/>
          <a:stretch>
            <a:fillRect/>
          </a:stretch>
        </p:blipFill>
        <p:spPr>
          <a:xfrm>
            <a:off x="6096000" y="2494088"/>
            <a:ext cx="525273" cy="537779"/>
          </a:xfrm>
          <a:prstGeom prst="rect">
            <a:avLst/>
          </a:prstGeom>
        </p:spPr>
      </p:pic>
    </p:spTree>
    <p:extLst>
      <p:ext uri="{BB962C8B-B14F-4D97-AF65-F5344CB8AC3E}">
        <p14:creationId xmlns:p14="http://schemas.microsoft.com/office/powerpoint/2010/main" val="3311338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EFAB20-BA52-7742-5FFB-8109FCD763A7}"/>
              </a:ext>
            </a:extLst>
          </p:cNvPr>
          <p:cNvPicPr>
            <a:picLocks noChangeAspect="1"/>
          </p:cNvPicPr>
          <p:nvPr/>
        </p:nvPicPr>
        <p:blipFill>
          <a:blip r:embed="rId2"/>
          <a:stretch>
            <a:fillRect/>
          </a:stretch>
        </p:blipFill>
        <p:spPr>
          <a:xfrm>
            <a:off x="3060444" y="1831886"/>
            <a:ext cx="5796006" cy="2022564"/>
          </a:xfrm>
          <a:prstGeom prst="rect">
            <a:avLst/>
          </a:prstGeom>
        </p:spPr>
      </p:pic>
    </p:spTree>
    <p:extLst>
      <p:ext uri="{BB962C8B-B14F-4D97-AF65-F5344CB8AC3E}">
        <p14:creationId xmlns:p14="http://schemas.microsoft.com/office/powerpoint/2010/main" val="807236992"/>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3040</TotalTime>
  <Words>1816</Words>
  <Application>Microsoft Office PowerPoint</Application>
  <PresentationFormat>Widescreen</PresentationFormat>
  <Paragraphs>196</Paragraphs>
  <Slides>89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89</vt:i4>
      </vt:variant>
    </vt:vector>
  </HeadingPairs>
  <TitlesOfParts>
    <vt:vector size="95" baseType="lpstr">
      <vt:lpstr>Arial</vt:lpstr>
      <vt:lpstr>Avenir Next LT Pro</vt:lpstr>
      <vt:lpstr>Calibri</vt:lpstr>
      <vt:lpstr>Cambria Math</vt:lpstr>
      <vt:lpstr>Congenial</vt:lpstr>
      <vt:lpstr>AccentBoxVTI</vt:lpstr>
      <vt:lpstr>Write bug free python code with functional programming</vt:lpstr>
      <vt:lpstr>PowerPoint Presentation</vt:lpstr>
      <vt:lpstr>PowerPoint Presentation</vt:lpstr>
      <vt:lpstr>Pre-requisites for the workshop</vt:lpstr>
      <vt:lpstr>Demo: Blackjack</vt:lpstr>
      <vt:lpstr>Agenda</vt:lpstr>
      <vt:lpstr>Part 1: Introduction</vt:lpstr>
      <vt:lpstr>What is a function?</vt:lpstr>
      <vt:lpstr>PowerPoint Presentation</vt:lpstr>
      <vt:lpstr>What is a function in maths?</vt:lpstr>
      <vt:lpstr>What is a function in maths?</vt:lpstr>
      <vt:lpstr>Functions are abstractions</vt:lpstr>
      <vt:lpstr>What is functional programming?</vt:lpstr>
      <vt:lpstr>What is functional programming?</vt:lpstr>
      <vt:lpstr>PowerPoint Presentation</vt:lpstr>
      <vt:lpstr>PowerPoint Presentation</vt:lpstr>
      <vt:lpstr>PowerPoint Presentation</vt:lpstr>
      <vt:lpstr>PowerPoint Presentation</vt:lpstr>
      <vt:lpstr>PowerPoint Presentation</vt:lpstr>
      <vt:lpstr>Two types of functions</vt:lpstr>
      <vt:lpstr>Two types of functions</vt:lpstr>
      <vt:lpstr>Two types of functions</vt:lpstr>
      <vt:lpstr>PowerPoint Presentation</vt:lpstr>
      <vt:lpstr>PowerPoint Presentation</vt:lpstr>
      <vt:lpstr>PowerPoint Presentation</vt:lpstr>
      <vt:lpstr>PowerPoint Presentation</vt:lpstr>
      <vt:lpstr>PowerPoint Presentation</vt:lpstr>
      <vt:lpstr>PowerPoint Presentation</vt:lpstr>
      <vt:lpstr>Exercise: 15 mins</vt:lpstr>
      <vt:lpstr>Part 2: Higher Order Fns</vt:lpstr>
      <vt:lpstr>Write functions to add, sub, mul, div two numbers</vt:lpstr>
      <vt:lpstr>Write a function add1 which takes the inputs one at a time</vt:lpstr>
      <vt:lpstr>Write a function curry which takes any binary function as input and returns a function that can be called one param at a time</vt:lpstr>
      <vt:lpstr>functools.partial</vt:lpstr>
      <vt:lpstr>Using partial, create an inc function and a dbl function</vt:lpstr>
      <vt:lpstr>Write a function which given two functions will compose them</vt:lpstr>
      <vt:lpstr>Write a function which given two functions will compose them</vt:lpstr>
      <vt:lpstr>Part 3: Data</vt:lpstr>
      <vt:lpstr>PowerPoint Presentation</vt:lpstr>
      <vt:lpstr>PowerPoint Presentation</vt:lpstr>
      <vt:lpstr>PowerPoint Presentation</vt:lpstr>
      <vt:lpstr>List operations</vt:lpstr>
      <vt:lpstr>Dict operations</vt:lpstr>
      <vt:lpstr>PowerPoint Presentation</vt:lpstr>
      <vt:lpstr>PowerPoint Presentation</vt:lpstr>
      <vt:lpstr>Lesson Learned</vt:lpstr>
      <vt:lpstr>Or pip install pyrsistent</vt:lpstr>
      <vt:lpstr>BREAK</vt:lpstr>
      <vt:lpstr>Part 4: Generators</vt:lpstr>
      <vt:lpstr>PowerPoint Presentation</vt:lpstr>
      <vt:lpstr>PowerPoint Presentation</vt:lpstr>
      <vt:lpstr>PowerPoint Presentation</vt:lpstr>
      <vt:lpstr>PowerPoint Presentation</vt:lpstr>
      <vt:lpstr>Functions vs Generators</vt:lpstr>
      <vt:lpstr>Part 5: Monads</vt:lpstr>
      <vt:lpstr>PowerPoint Presentation</vt:lpstr>
      <vt:lpstr>PowerPoint Presentation</vt:lpstr>
      <vt:lpstr>PowerPoint Presentation</vt:lpstr>
      <vt:lpstr>Maybe Monad</vt:lpstr>
      <vt:lpstr>Maybe Monad</vt:lpstr>
      <vt:lpstr>Maybe Monad</vt:lpstr>
      <vt:lpstr>PowerPoint Presentation</vt:lpstr>
      <vt:lpstr>Maybe Monad</vt:lpstr>
      <vt:lpstr>Maybe Monad</vt:lpstr>
      <vt:lpstr>PowerPoint Presentation</vt:lpstr>
      <vt:lpstr>PowerPoint Presentation</vt:lpstr>
      <vt:lpstr>MultiValue Monad</vt:lpstr>
      <vt:lpstr>PowerPoint Presentation</vt:lpstr>
      <vt:lpstr>PowerPoint Presentation</vt:lpstr>
      <vt:lpstr>Part 6: Blackjack</vt:lpstr>
      <vt:lpstr>Blackjack</vt:lpstr>
      <vt:lpstr>Data Types</vt:lpstr>
      <vt:lpstr>Getting started</vt:lpstr>
      <vt:lpstr>PowerPoint Presentation</vt:lpstr>
      <vt:lpstr>PowerPoint Presentation</vt:lpstr>
      <vt:lpstr>Scoring a hand</vt:lpstr>
      <vt:lpstr>How to write the scoring algorithm?</vt:lpstr>
      <vt:lpstr>Use MultiValue monad to represent the points</vt:lpstr>
      <vt:lpstr>PowerPoint Presentation</vt:lpstr>
      <vt:lpstr>Now to draw a card</vt:lpstr>
      <vt:lpstr>PowerPoint Presentation</vt:lpstr>
      <vt:lpstr>Finally the core game loop</vt:lpstr>
      <vt:lpstr>PowerPoint Presentation</vt:lpstr>
      <vt:lpstr>Finally the core game loop</vt:lpstr>
      <vt:lpstr>PowerPoint Presentation</vt:lpstr>
      <vt:lpstr>Homework</vt:lpstr>
      <vt:lpstr>Homework</vt:lpstr>
      <vt:lpstr>Advanced Homework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Supercharge your code with the match statement</dc:title>
  <dc:creator>Siddharta G</dc:creator>
  <cp:lastModifiedBy>Siddharta G</cp:lastModifiedBy>
  <cp:revision>126</cp:revision>
  <dcterms:created xsi:type="dcterms:W3CDTF">2023-06-23T01:49:46Z</dcterms:created>
  <dcterms:modified xsi:type="dcterms:W3CDTF">2024-07-06T08:26:40Z</dcterms:modified>
</cp:coreProperties>
</file>